
<file path=[Content_Types].xml><?xml version="1.0" encoding="utf-8"?>
<Types xmlns="http://schemas.openxmlformats.org/package/2006/content-types">
  <Default Extension="bin" ContentType="image/unknown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63" r:id="rId3"/>
    <p:sldId id="257" r:id="rId4"/>
    <p:sldId id="264" r:id="rId5"/>
    <p:sldId id="258" r:id="rId6"/>
    <p:sldId id="265" r:id="rId7"/>
    <p:sldId id="266" r:id="rId8"/>
    <p:sldId id="267" r:id="rId9"/>
    <p:sldId id="268" r:id="rId10"/>
    <p:sldId id="269" r:id="rId11"/>
    <p:sldId id="277" r:id="rId12"/>
    <p:sldId id="278" r:id="rId13"/>
    <p:sldId id="279" r:id="rId14"/>
    <p:sldId id="280" r:id="rId15"/>
    <p:sldId id="281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82" r:id="rId24"/>
    <p:sldId id="283" r:id="rId25"/>
    <p:sldId id="284" r:id="rId26"/>
    <p:sldId id="285" r:id="rId27"/>
    <p:sldId id="287" r:id="rId28"/>
    <p:sldId id="286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</p:sldIdLst>
  <p:sldSz cx="12192000" cy="6858000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Roboto" panose="02000000000000000000" pitchFamily="2" charset="0"/>
      <p:regular r:id="rId45"/>
      <p:bold r:id="rId46"/>
      <p:italic r:id="rId47"/>
      <p:boldItalic r:id="rId48"/>
    </p:embeddedFont>
    <p:embeddedFont>
      <p:font typeface="Segoe UI" panose="020B0502040204020203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3" roundtripDataSignature="AMtx7mhJUzlLD7vg+rnWEW2JstA6luUxS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Victor Santos Rohod" initials="" lastIdx="10" clrIdx="0"/>
  <p:cmAuthor id="1" name="Victor" initials="V" lastIdx="5" clrIdx="1">
    <p:extLst>
      <p:ext uri="{19B8F6BF-5375-455C-9EA6-DF929625EA0E}">
        <p15:presenceInfo xmlns:p15="http://schemas.microsoft.com/office/powerpoint/2012/main" userId="17d57f31256f54db" providerId="Windows Live"/>
      </p:ext>
    </p:extLst>
  </p:cmAuthor>
  <p:cmAuthor id="2" name="Professor" initials="P" lastIdx="1" clrIdx="2">
    <p:extLst>
      <p:ext uri="{19B8F6BF-5375-455C-9EA6-DF929625EA0E}">
        <p15:presenceInfo xmlns:p15="http://schemas.microsoft.com/office/powerpoint/2012/main" userId="Profess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AB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66" autoAdjust="0"/>
    <p:restoredTop sz="94660"/>
  </p:normalViewPr>
  <p:slideViewPr>
    <p:cSldViewPr snapToGrid="0">
      <p:cViewPr varScale="1">
        <p:scale>
          <a:sx n="95" d="100"/>
          <a:sy n="95" d="100"/>
        </p:scale>
        <p:origin x="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customschemas.google.com/relationships/presentationmetadata" Target="meta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6-12T22:52:28.014" idx="1">
    <p:pos x="28" y="13"/>
    <p:text>https://www.youtube.com/watch?v=TNQsmPf24go</p:text>
    <p:extLst>
      <p:ext uri="{C676402C-5697-4E1C-873F-D02D1690AC5C}">
        <p15:threadingInfo xmlns:p15="http://schemas.microsoft.com/office/powerpoint/2012/main" timeZoneBias="180"/>
      </p:ext>
    </p:extLst>
  </p:cm>
  <p:cm authorId="1" dt="2023-06-12T23:04:38.895" idx="5">
    <p:pos x="28" y="149"/>
    <p:text>Caso o link não funcione</p:text>
    <p:extLst>
      <p:ext uri="{C676402C-5697-4E1C-873F-D02D1690AC5C}">
        <p15:threadingInfo xmlns:p15="http://schemas.microsoft.com/office/powerpoint/2012/main" timeZoneBias="180">
          <p15:parentCm authorId="1" idx="1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6-12T23:03:30.140" idx="2">
    <p:pos x="10" y="10"/>
    <p:text>https://www.youtube.com/watch?v=rRrCnk1BQ5I</p:text>
    <p:extLst>
      <p:ext uri="{C676402C-5697-4E1C-873F-D02D1690AC5C}">
        <p15:threadingInfo xmlns:p15="http://schemas.microsoft.com/office/powerpoint/2012/main" timeZoneBias="180"/>
      </p:ext>
    </p:extLst>
  </p:cm>
  <p:cm authorId="1" dt="2023-06-12T23:03:51.960" idx="3">
    <p:pos x="10" y="146"/>
    <p:text>Caso link não funcione!</p:text>
    <p:extLst>
      <p:ext uri="{C676402C-5697-4E1C-873F-D02D1690AC5C}">
        <p15:threadingInfo xmlns:p15="http://schemas.microsoft.com/office/powerpoint/2012/main" timeZoneBias="180">
          <p15:parentCm authorId="1" idx="2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23692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366920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590416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936858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800077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923786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686160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705624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57504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82039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97390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45384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155475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6759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76006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269396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46091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97254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042610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106605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33138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170148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123196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759697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428271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595846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714094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21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590304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98359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45037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01126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3815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22757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46071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NQsmPf24go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1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RrCnk1BQ5I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1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bin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4008125" y="3429000"/>
            <a:ext cx="4175745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</a:pPr>
            <a:r>
              <a:rPr lang="pt-BR" b="1" dirty="0">
                <a:latin typeface="Roboto"/>
                <a:ea typeface="Roboto"/>
                <a:sym typeface="Roboto"/>
              </a:rPr>
              <a:t>INTERNET</a:t>
            </a:r>
            <a:endParaRPr dirty="0"/>
          </a:p>
        </p:txBody>
      </p:sp>
      <p:sp>
        <p:nvSpPr>
          <p:cNvPr id="89" name="Google Shape;89;p1"/>
          <p:cNvSpPr txBox="1"/>
          <p:nvPr/>
        </p:nvSpPr>
        <p:spPr>
          <a:xfrm>
            <a:off x="5056356" y="5749158"/>
            <a:ext cx="20792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Victor Santos Rohod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293F91A6-26C7-2BC3-6279-082E97D78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5236" y="673324"/>
            <a:ext cx="2001522" cy="20015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>
            <a:spLocks noGrp="1"/>
          </p:cNvSpPr>
          <p:nvPr>
            <p:ph type="title"/>
          </p:nvPr>
        </p:nvSpPr>
        <p:spPr>
          <a:xfrm>
            <a:off x="577426" y="278765"/>
            <a:ext cx="814566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Calibri"/>
              <a:buNone/>
            </a:pPr>
            <a:r>
              <a:rPr lang="pt-BR" sz="4000" b="1" dirty="0">
                <a:solidFill>
                  <a:srgbClr val="00B0F0"/>
                </a:solidFill>
              </a:rPr>
              <a:t>DA ONDE VEM O NOME INTERNET?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330200" y="558800"/>
            <a:ext cx="247226" cy="72813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02;p3">
            <a:extLst>
              <a:ext uri="{FF2B5EF4-FFF2-40B4-BE49-F238E27FC236}">
                <a16:creationId xmlns:a16="http://schemas.microsoft.com/office/drawing/2014/main" id="{0C5D38DC-18A2-60B4-6075-A196C8B0F9D3}"/>
              </a:ext>
            </a:extLst>
          </p:cNvPr>
          <p:cNvSpPr txBox="1">
            <a:spLocks/>
          </p:cNvSpPr>
          <p:nvPr/>
        </p:nvSpPr>
        <p:spPr>
          <a:xfrm>
            <a:off x="4776363" y="2032000"/>
            <a:ext cx="2639273" cy="555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2"/>
              </a:buClr>
              <a:buSzPts val="4000"/>
            </a:pPr>
            <a:r>
              <a:rPr lang="pt-BR" sz="3600" b="1" dirty="0">
                <a:solidFill>
                  <a:schemeClr val="tx1"/>
                </a:solidFill>
              </a:rPr>
              <a:t>ARPANET</a:t>
            </a:r>
            <a:endParaRPr lang="pt-BR" sz="3600" dirty="0">
              <a:solidFill>
                <a:schemeClr val="tx1"/>
              </a:solidFill>
            </a:endParaRP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0E59E2F7-D1D7-FF84-893D-52EEE2898D0B}"/>
              </a:ext>
            </a:extLst>
          </p:cNvPr>
          <p:cNvCxnSpPr>
            <a:cxnSpLocks/>
            <a:stCxn id="7" idx="2"/>
            <a:endCxn id="37" idx="0"/>
          </p:cNvCxnSpPr>
          <p:nvPr/>
        </p:nvCxnSpPr>
        <p:spPr>
          <a:xfrm>
            <a:off x="6096000" y="2587171"/>
            <a:ext cx="0" cy="1406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102;p3">
            <a:extLst>
              <a:ext uri="{FF2B5EF4-FFF2-40B4-BE49-F238E27FC236}">
                <a16:creationId xmlns:a16="http://schemas.microsoft.com/office/drawing/2014/main" id="{F1D4D501-0D15-2D58-042F-75E268C5E968}"/>
              </a:ext>
            </a:extLst>
          </p:cNvPr>
          <p:cNvSpPr txBox="1">
            <a:spLocks/>
          </p:cNvSpPr>
          <p:nvPr/>
        </p:nvSpPr>
        <p:spPr>
          <a:xfrm>
            <a:off x="4776363" y="3993244"/>
            <a:ext cx="2639273" cy="555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2"/>
              </a:buClr>
              <a:buSzPts val="4000"/>
            </a:pPr>
            <a:r>
              <a:rPr lang="pt-BR" sz="3600" b="1" dirty="0">
                <a:solidFill>
                  <a:schemeClr val="tx1"/>
                </a:solidFill>
              </a:rPr>
              <a:t>MILNET</a:t>
            </a:r>
            <a:endParaRPr lang="pt-BR" sz="3600" dirty="0">
              <a:solidFill>
                <a:schemeClr val="tx1"/>
              </a:solidFill>
            </a:endParaRPr>
          </a:p>
        </p:txBody>
      </p:sp>
      <p:sp>
        <p:nvSpPr>
          <p:cNvPr id="47" name="Google Shape;102;p3">
            <a:extLst>
              <a:ext uri="{FF2B5EF4-FFF2-40B4-BE49-F238E27FC236}">
                <a16:creationId xmlns:a16="http://schemas.microsoft.com/office/drawing/2014/main" id="{610CE6C3-C72E-41D6-C8CE-928F406275BA}"/>
              </a:ext>
            </a:extLst>
          </p:cNvPr>
          <p:cNvSpPr txBox="1">
            <a:spLocks/>
          </p:cNvSpPr>
          <p:nvPr/>
        </p:nvSpPr>
        <p:spPr>
          <a:xfrm>
            <a:off x="4776363" y="4548415"/>
            <a:ext cx="2639273" cy="555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2"/>
              </a:buClr>
              <a:buSzPts val="4000"/>
            </a:pPr>
            <a:r>
              <a:rPr lang="pt-BR" sz="2000" dirty="0">
                <a:solidFill>
                  <a:schemeClr val="tx1"/>
                </a:solidFill>
              </a:rPr>
              <a:t>(MILITAR)</a:t>
            </a:r>
            <a:endParaRPr lang="pt-BR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377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>
            <a:spLocks noGrp="1"/>
          </p:cNvSpPr>
          <p:nvPr>
            <p:ph type="title"/>
          </p:nvPr>
        </p:nvSpPr>
        <p:spPr>
          <a:xfrm>
            <a:off x="577426" y="278765"/>
            <a:ext cx="814566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Calibri"/>
              <a:buNone/>
            </a:pPr>
            <a:r>
              <a:rPr lang="pt-BR" sz="4000" b="1" dirty="0">
                <a:solidFill>
                  <a:srgbClr val="00B0F0"/>
                </a:solidFill>
              </a:rPr>
              <a:t>DA ONDE VEM O NOME INTERNET?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330200" y="558800"/>
            <a:ext cx="247226" cy="72813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02;p3">
            <a:extLst>
              <a:ext uri="{FF2B5EF4-FFF2-40B4-BE49-F238E27FC236}">
                <a16:creationId xmlns:a16="http://schemas.microsoft.com/office/drawing/2014/main" id="{0C5D38DC-18A2-60B4-6075-A196C8B0F9D3}"/>
              </a:ext>
            </a:extLst>
          </p:cNvPr>
          <p:cNvSpPr txBox="1">
            <a:spLocks/>
          </p:cNvSpPr>
          <p:nvPr/>
        </p:nvSpPr>
        <p:spPr>
          <a:xfrm>
            <a:off x="4776363" y="2032000"/>
            <a:ext cx="2639273" cy="555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2"/>
              </a:buClr>
              <a:buSzPts val="4000"/>
            </a:pPr>
            <a:r>
              <a:rPr lang="pt-BR" sz="3600" b="1" dirty="0">
                <a:solidFill>
                  <a:schemeClr val="tx1"/>
                </a:solidFill>
              </a:rPr>
              <a:t>ARPANET</a:t>
            </a:r>
            <a:endParaRPr lang="pt-BR" sz="3600" dirty="0">
              <a:solidFill>
                <a:schemeClr val="tx1"/>
              </a:solidFill>
            </a:endParaRP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0E59E2F7-D1D7-FF84-893D-52EEE2898D0B}"/>
              </a:ext>
            </a:extLst>
          </p:cNvPr>
          <p:cNvCxnSpPr>
            <a:cxnSpLocks/>
            <a:stCxn id="7" idx="2"/>
            <a:endCxn id="37" idx="0"/>
          </p:cNvCxnSpPr>
          <p:nvPr/>
        </p:nvCxnSpPr>
        <p:spPr>
          <a:xfrm flipH="1">
            <a:off x="3330620" y="2587171"/>
            <a:ext cx="2765380" cy="991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3523C594-C9CC-4DB3-0BE0-689847EF91A7}"/>
              </a:ext>
            </a:extLst>
          </p:cNvPr>
          <p:cNvCxnSpPr>
            <a:cxnSpLocks/>
            <a:stCxn id="7" idx="2"/>
            <a:endCxn id="39" idx="0"/>
          </p:cNvCxnSpPr>
          <p:nvPr/>
        </p:nvCxnSpPr>
        <p:spPr>
          <a:xfrm>
            <a:off x="6096000" y="2587171"/>
            <a:ext cx="2452912" cy="991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102;p3">
            <a:extLst>
              <a:ext uri="{FF2B5EF4-FFF2-40B4-BE49-F238E27FC236}">
                <a16:creationId xmlns:a16="http://schemas.microsoft.com/office/drawing/2014/main" id="{F1D4D501-0D15-2D58-042F-75E268C5E968}"/>
              </a:ext>
            </a:extLst>
          </p:cNvPr>
          <p:cNvSpPr txBox="1">
            <a:spLocks/>
          </p:cNvSpPr>
          <p:nvPr/>
        </p:nvSpPr>
        <p:spPr>
          <a:xfrm>
            <a:off x="2010983" y="3579086"/>
            <a:ext cx="2639273" cy="555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2"/>
              </a:buClr>
              <a:buSzPts val="4000"/>
            </a:pPr>
            <a:r>
              <a:rPr lang="pt-BR" sz="3600" b="1" dirty="0">
                <a:solidFill>
                  <a:schemeClr val="tx1"/>
                </a:solidFill>
              </a:rPr>
              <a:t>MILNET</a:t>
            </a:r>
            <a:endParaRPr lang="pt-BR" sz="3600" dirty="0">
              <a:solidFill>
                <a:schemeClr val="tx1"/>
              </a:solidFill>
            </a:endParaRPr>
          </a:p>
        </p:txBody>
      </p:sp>
      <p:sp>
        <p:nvSpPr>
          <p:cNvPr id="39" name="Google Shape;102;p3">
            <a:extLst>
              <a:ext uri="{FF2B5EF4-FFF2-40B4-BE49-F238E27FC236}">
                <a16:creationId xmlns:a16="http://schemas.microsoft.com/office/drawing/2014/main" id="{2EE4CB1A-D93A-B9D7-C627-DF5359819CF4}"/>
              </a:ext>
            </a:extLst>
          </p:cNvPr>
          <p:cNvSpPr txBox="1">
            <a:spLocks/>
          </p:cNvSpPr>
          <p:nvPr/>
        </p:nvSpPr>
        <p:spPr>
          <a:xfrm>
            <a:off x="7229275" y="3579086"/>
            <a:ext cx="2639273" cy="555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2"/>
              </a:buClr>
              <a:buSzPts val="4000"/>
            </a:pPr>
            <a:r>
              <a:rPr lang="pt-BR" sz="3600" b="1" dirty="0">
                <a:solidFill>
                  <a:schemeClr val="tx1"/>
                </a:solidFill>
              </a:rPr>
              <a:t>NSFNET</a:t>
            </a:r>
            <a:endParaRPr lang="pt-BR" sz="3600" dirty="0">
              <a:solidFill>
                <a:schemeClr val="tx1"/>
              </a:solidFill>
            </a:endParaRPr>
          </a:p>
        </p:txBody>
      </p:sp>
      <p:sp>
        <p:nvSpPr>
          <p:cNvPr id="4" name="Google Shape;102;p3">
            <a:extLst>
              <a:ext uri="{FF2B5EF4-FFF2-40B4-BE49-F238E27FC236}">
                <a16:creationId xmlns:a16="http://schemas.microsoft.com/office/drawing/2014/main" id="{0AD850A1-3302-95CC-13CD-D9A2C9438D06}"/>
              </a:ext>
            </a:extLst>
          </p:cNvPr>
          <p:cNvSpPr txBox="1">
            <a:spLocks/>
          </p:cNvSpPr>
          <p:nvPr/>
        </p:nvSpPr>
        <p:spPr>
          <a:xfrm>
            <a:off x="2010982" y="4134257"/>
            <a:ext cx="2639273" cy="555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2"/>
              </a:buClr>
              <a:buSzPts val="4000"/>
            </a:pPr>
            <a:r>
              <a:rPr lang="pt-BR" sz="2000" dirty="0">
                <a:solidFill>
                  <a:schemeClr val="tx1"/>
                </a:solidFill>
              </a:rPr>
              <a:t>(MILITAR)</a:t>
            </a:r>
            <a:endParaRPr lang="pt-BR" sz="3600" dirty="0">
              <a:solidFill>
                <a:schemeClr val="tx1"/>
              </a:solidFill>
            </a:endParaRPr>
          </a:p>
        </p:txBody>
      </p:sp>
      <p:sp>
        <p:nvSpPr>
          <p:cNvPr id="5" name="Google Shape;102;p3">
            <a:extLst>
              <a:ext uri="{FF2B5EF4-FFF2-40B4-BE49-F238E27FC236}">
                <a16:creationId xmlns:a16="http://schemas.microsoft.com/office/drawing/2014/main" id="{2DF27C05-0D9A-1503-C00B-4AB1723447CB}"/>
              </a:ext>
            </a:extLst>
          </p:cNvPr>
          <p:cNvSpPr txBox="1">
            <a:spLocks/>
          </p:cNvSpPr>
          <p:nvPr/>
        </p:nvSpPr>
        <p:spPr>
          <a:xfrm>
            <a:off x="7229275" y="4134256"/>
            <a:ext cx="2639273" cy="555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2"/>
              </a:buClr>
              <a:buSzPts val="4000"/>
            </a:pPr>
            <a:r>
              <a:rPr lang="pt-BR" sz="2000" dirty="0">
                <a:solidFill>
                  <a:schemeClr val="tx1"/>
                </a:solidFill>
              </a:rPr>
              <a:t>(UNIVERSIDADES)</a:t>
            </a:r>
            <a:endParaRPr lang="pt-BR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707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>
            <a:spLocks noGrp="1"/>
          </p:cNvSpPr>
          <p:nvPr>
            <p:ph type="title"/>
          </p:nvPr>
        </p:nvSpPr>
        <p:spPr>
          <a:xfrm>
            <a:off x="577426" y="278765"/>
            <a:ext cx="814566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Calibri"/>
              <a:buNone/>
            </a:pPr>
            <a:r>
              <a:rPr lang="pt-BR" sz="4000" b="1" dirty="0">
                <a:solidFill>
                  <a:srgbClr val="00B0F0"/>
                </a:solidFill>
              </a:rPr>
              <a:t>DA ONDE VEM O NOME INTERNET?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330200" y="558800"/>
            <a:ext cx="247226" cy="72813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02;p3">
            <a:extLst>
              <a:ext uri="{FF2B5EF4-FFF2-40B4-BE49-F238E27FC236}">
                <a16:creationId xmlns:a16="http://schemas.microsoft.com/office/drawing/2014/main" id="{0C5D38DC-18A2-60B4-6075-A196C8B0F9D3}"/>
              </a:ext>
            </a:extLst>
          </p:cNvPr>
          <p:cNvSpPr txBox="1">
            <a:spLocks/>
          </p:cNvSpPr>
          <p:nvPr/>
        </p:nvSpPr>
        <p:spPr>
          <a:xfrm>
            <a:off x="4776363" y="2032000"/>
            <a:ext cx="2639273" cy="555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2"/>
              </a:buClr>
              <a:buSzPts val="4000"/>
            </a:pPr>
            <a:r>
              <a:rPr lang="pt-BR" sz="3600" b="1" dirty="0">
                <a:solidFill>
                  <a:schemeClr val="tx1"/>
                </a:solidFill>
              </a:rPr>
              <a:t>ARPANET</a:t>
            </a:r>
            <a:endParaRPr lang="pt-BR" sz="3600" dirty="0">
              <a:solidFill>
                <a:schemeClr val="tx1"/>
              </a:solidFill>
            </a:endParaRP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0E59E2F7-D1D7-FF84-893D-52EEE2898D0B}"/>
              </a:ext>
            </a:extLst>
          </p:cNvPr>
          <p:cNvCxnSpPr>
            <a:cxnSpLocks/>
            <a:stCxn id="7" idx="2"/>
            <a:endCxn id="37" idx="0"/>
          </p:cNvCxnSpPr>
          <p:nvPr/>
        </p:nvCxnSpPr>
        <p:spPr>
          <a:xfrm flipH="1">
            <a:off x="3330620" y="2587171"/>
            <a:ext cx="2765380" cy="991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3523C594-C9CC-4DB3-0BE0-689847EF91A7}"/>
              </a:ext>
            </a:extLst>
          </p:cNvPr>
          <p:cNvCxnSpPr>
            <a:cxnSpLocks/>
            <a:stCxn id="7" idx="2"/>
            <a:endCxn id="39" idx="0"/>
          </p:cNvCxnSpPr>
          <p:nvPr/>
        </p:nvCxnSpPr>
        <p:spPr>
          <a:xfrm flipH="1">
            <a:off x="6095999" y="2587171"/>
            <a:ext cx="1" cy="1411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F132AE63-2B9A-0FFD-D357-9263D1FFAADE}"/>
              </a:ext>
            </a:extLst>
          </p:cNvPr>
          <p:cNvCxnSpPr>
            <a:cxnSpLocks/>
            <a:stCxn id="7" idx="2"/>
            <a:endCxn id="43" idx="0"/>
          </p:cNvCxnSpPr>
          <p:nvPr/>
        </p:nvCxnSpPr>
        <p:spPr>
          <a:xfrm>
            <a:off x="6096000" y="2587171"/>
            <a:ext cx="3002129" cy="1130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102;p3">
            <a:extLst>
              <a:ext uri="{FF2B5EF4-FFF2-40B4-BE49-F238E27FC236}">
                <a16:creationId xmlns:a16="http://schemas.microsoft.com/office/drawing/2014/main" id="{F1D4D501-0D15-2D58-042F-75E268C5E968}"/>
              </a:ext>
            </a:extLst>
          </p:cNvPr>
          <p:cNvSpPr txBox="1">
            <a:spLocks/>
          </p:cNvSpPr>
          <p:nvPr/>
        </p:nvSpPr>
        <p:spPr>
          <a:xfrm>
            <a:off x="2010983" y="3579086"/>
            <a:ext cx="2639273" cy="555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2"/>
              </a:buClr>
              <a:buSzPts val="4000"/>
            </a:pPr>
            <a:r>
              <a:rPr lang="pt-BR" sz="3600" b="1" dirty="0">
                <a:solidFill>
                  <a:schemeClr val="tx1"/>
                </a:solidFill>
              </a:rPr>
              <a:t>MILNET</a:t>
            </a:r>
            <a:endParaRPr lang="pt-BR" sz="3600" dirty="0">
              <a:solidFill>
                <a:schemeClr val="tx1"/>
              </a:solidFill>
            </a:endParaRPr>
          </a:p>
        </p:txBody>
      </p:sp>
      <p:sp>
        <p:nvSpPr>
          <p:cNvPr id="39" name="Google Shape;102;p3">
            <a:extLst>
              <a:ext uri="{FF2B5EF4-FFF2-40B4-BE49-F238E27FC236}">
                <a16:creationId xmlns:a16="http://schemas.microsoft.com/office/drawing/2014/main" id="{2EE4CB1A-D93A-B9D7-C627-DF5359819CF4}"/>
              </a:ext>
            </a:extLst>
          </p:cNvPr>
          <p:cNvSpPr txBox="1">
            <a:spLocks/>
          </p:cNvSpPr>
          <p:nvPr/>
        </p:nvSpPr>
        <p:spPr>
          <a:xfrm>
            <a:off x="4776362" y="3998686"/>
            <a:ext cx="2639273" cy="555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2"/>
              </a:buClr>
              <a:buSzPts val="4000"/>
            </a:pPr>
            <a:r>
              <a:rPr lang="pt-BR" sz="3600" b="1" dirty="0">
                <a:solidFill>
                  <a:schemeClr val="tx1"/>
                </a:solidFill>
              </a:rPr>
              <a:t>NSFNET</a:t>
            </a:r>
            <a:endParaRPr lang="pt-BR" sz="3600" dirty="0">
              <a:solidFill>
                <a:schemeClr val="tx1"/>
              </a:solidFill>
            </a:endParaRPr>
          </a:p>
        </p:txBody>
      </p:sp>
      <p:sp>
        <p:nvSpPr>
          <p:cNvPr id="43" name="Google Shape;102;p3">
            <a:extLst>
              <a:ext uri="{FF2B5EF4-FFF2-40B4-BE49-F238E27FC236}">
                <a16:creationId xmlns:a16="http://schemas.microsoft.com/office/drawing/2014/main" id="{77B677F6-6C69-7735-D4CB-2E3B55A98ED2}"/>
              </a:ext>
            </a:extLst>
          </p:cNvPr>
          <p:cNvSpPr txBox="1">
            <a:spLocks/>
          </p:cNvSpPr>
          <p:nvPr/>
        </p:nvSpPr>
        <p:spPr>
          <a:xfrm>
            <a:off x="7778492" y="3717471"/>
            <a:ext cx="2639273" cy="555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2"/>
              </a:buClr>
              <a:buSzPts val="4000"/>
            </a:pPr>
            <a:r>
              <a:rPr lang="pt-BR" sz="3600" b="1" dirty="0">
                <a:solidFill>
                  <a:schemeClr val="tx1"/>
                </a:solidFill>
              </a:rPr>
              <a:t>Comerciais</a:t>
            </a:r>
            <a:endParaRPr lang="pt-BR" sz="3600" dirty="0">
              <a:solidFill>
                <a:schemeClr val="tx1"/>
              </a:solidFill>
            </a:endParaRPr>
          </a:p>
        </p:txBody>
      </p:sp>
      <p:sp>
        <p:nvSpPr>
          <p:cNvPr id="2" name="Google Shape;102;p3">
            <a:extLst>
              <a:ext uri="{FF2B5EF4-FFF2-40B4-BE49-F238E27FC236}">
                <a16:creationId xmlns:a16="http://schemas.microsoft.com/office/drawing/2014/main" id="{FE8F13E8-AED1-C6D7-8376-78FB7EB6BAEE}"/>
              </a:ext>
            </a:extLst>
          </p:cNvPr>
          <p:cNvSpPr txBox="1">
            <a:spLocks/>
          </p:cNvSpPr>
          <p:nvPr/>
        </p:nvSpPr>
        <p:spPr>
          <a:xfrm>
            <a:off x="2010982" y="4134257"/>
            <a:ext cx="2639273" cy="555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2"/>
              </a:buClr>
              <a:buSzPts val="4000"/>
            </a:pPr>
            <a:r>
              <a:rPr lang="pt-BR" sz="2000" dirty="0">
                <a:solidFill>
                  <a:schemeClr val="tx1"/>
                </a:solidFill>
              </a:rPr>
              <a:t>(MILITAR)</a:t>
            </a:r>
            <a:endParaRPr lang="pt-BR" sz="3600" dirty="0">
              <a:solidFill>
                <a:schemeClr val="tx1"/>
              </a:solidFill>
            </a:endParaRPr>
          </a:p>
        </p:txBody>
      </p:sp>
      <p:sp>
        <p:nvSpPr>
          <p:cNvPr id="3" name="Google Shape;102;p3">
            <a:extLst>
              <a:ext uri="{FF2B5EF4-FFF2-40B4-BE49-F238E27FC236}">
                <a16:creationId xmlns:a16="http://schemas.microsoft.com/office/drawing/2014/main" id="{172DDE75-1616-F119-E43A-B04E397CB7DC}"/>
              </a:ext>
            </a:extLst>
          </p:cNvPr>
          <p:cNvSpPr txBox="1">
            <a:spLocks/>
          </p:cNvSpPr>
          <p:nvPr/>
        </p:nvSpPr>
        <p:spPr>
          <a:xfrm>
            <a:off x="4776362" y="4553857"/>
            <a:ext cx="2639273" cy="555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2"/>
              </a:buClr>
              <a:buSzPts val="4000"/>
            </a:pPr>
            <a:r>
              <a:rPr lang="pt-BR" sz="2000" dirty="0">
                <a:solidFill>
                  <a:schemeClr val="tx1"/>
                </a:solidFill>
              </a:rPr>
              <a:t>(UNIVERSIDADES)</a:t>
            </a:r>
            <a:endParaRPr lang="pt-BR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44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>
            <a:spLocks noGrp="1"/>
          </p:cNvSpPr>
          <p:nvPr>
            <p:ph type="title"/>
          </p:nvPr>
        </p:nvSpPr>
        <p:spPr>
          <a:xfrm>
            <a:off x="577426" y="278765"/>
            <a:ext cx="814566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Calibri"/>
              <a:buNone/>
            </a:pPr>
            <a:r>
              <a:rPr lang="pt-BR" sz="4000" b="1" dirty="0">
                <a:solidFill>
                  <a:srgbClr val="00B0F0"/>
                </a:solidFill>
              </a:rPr>
              <a:t>DA ONDE VEM O NOME INTERNET?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330200" y="558800"/>
            <a:ext cx="247226" cy="72813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2;p3">
            <a:extLst>
              <a:ext uri="{FF2B5EF4-FFF2-40B4-BE49-F238E27FC236}">
                <a16:creationId xmlns:a16="http://schemas.microsoft.com/office/drawing/2014/main" id="{325F2399-7133-C4E9-0C75-C0E01314657A}"/>
              </a:ext>
            </a:extLst>
          </p:cNvPr>
          <p:cNvSpPr txBox="1">
            <a:spLocks/>
          </p:cNvSpPr>
          <p:nvPr/>
        </p:nvSpPr>
        <p:spPr>
          <a:xfrm>
            <a:off x="2023170" y="2766218"/>
            <a:ext cx="814566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2"/>
              </a:buClr>
              <a:buSzPts val="4000"/>
            </a:pPr>
            <a:r>
              <a:rPr lang="pt-BR" sz="4000" b="1" dirty="0">
                <a:solidFill>
                  <a:schemeClr val="tx1"/>
                </a:solidFill>
              </a:rPr>
              <a:t>INTERCONNECT NETWORKING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438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>
            <a:spLocks noGrp="1"/>
          </p:cNvSpPr>
          <p:nvPr>
            <p:ph type="title"/>
          </p:nvPr>
        </p:nvSpPr>
        <p:spPr>
          <a:xfrm>
            <a:off x="577426" y="278765"/>
            <a:ext cx="814566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Calibri"/>
              <a:buNone/>
            </a:pPr>
            <a:r>
              <a:rPr lang="pt-BR" sz="4000" b="1" dirty="0">
                <a:solidFill>
                  <a:srgbClr val="00B0F0"/>
                </a:solidFill>
              </a:rPr>
              <a:t>DA ONDE VEM O NOME INTERNET?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330200" y="558800"/>
            <a:ext cx="247226" cy="72813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2;p3">
            <a:extLst>
              <a:ext uri="{FF2B5EF4-FFF2-40B4-BE49-F238E27FC236}">
                <a16:creationId xmlns:a16="http://schemas.microsoft.com/office/drawing/2014/main" id="{325F2399-7133-C4E9-0C75-C0E01314657A}"/>
              </a:ext>
            </a:extLst>
          </p:cNvPr>
          <p:cNvSpPr txBox="1">
            <a:spLocks/>
          </p:cNvSpPr>
          <p:nvPr/>
        </p:nvSpPr>
        <p:spPr>
          <a:xfrm>
            <a:off x="2023170" y="2766218"/>
            <a:ext cx="814566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2"/>
              </a:buClr>
              <a:buSzPts val="4000"/>
            </a:pPr>
            <a:r>
              <a:rPr lang="pt-BR" sz="4000" b="1" dirty="0">
                <a:solidFill>
                  <a:schemeClr val="tx1"/>
                </a:solidFill>
              </a:rPr>
              <a:t>INTERNETWORKING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69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>
            <a:spLocks noGrp="1"/>
          </p:cNvSpPr>
          <p:nvPr>
            <p:ph type="title"/>
          </p:nvPr>
        </p:nvSpPr>
        <p:spPr>
          <a:xfrm>
            <a:off x="577426" y="278765"/>
            <a:ext cx="814566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Calibri"/>
              <a:buNone/>
            </a:pPr>
            <a:r>
              <a:rPr lang="pt-BR" sz="4000" b="1" dirty="0">
                <a:solidFill>
                  <a:srgbClr val="00B0F0"/>
                </a:solidFill>
              </a:rPr>
              <a:t>DA ONDE VEM O NOME INTERNET?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330200" y="558800"/>
            <a:ext cx="247226" cy="72813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2;p3">
            <a:extLst>
              <a:ext uri="{FF2B5EF4-FFF2-40B4-BE49-F238E27FC236}">
                <a16:creationId xmlns:a16="http://schemas.microsoft.com/office/drawing/2014/main" id="{325F2399-7133-C4E9-0C75-C0E01314657A}"/>
              </a:ext>
            </a:extLst>
          </p:cNvPr>
          <p:cNvSpPr txBox="1">
            <a:spLocks/>
          </p:cNvSpPr>
          <p:nvPr/>
        </p:nvSpPr>
        <p:spPr>
          <a:xfrm>
            <a:off x="2023170" y="2766218"/>
            <a:ext cx="814566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2"/>
              </a:buClr>
              <a:buSzPts val="4000"/>
            </a:pPr>
            <a:r>
              <a:rPr lang="pt-BR" sz="4000" b="1" dirty="0">
                <a:solidFill>
                  <a:srgbClr val="00B0F0"/>
                </a:solidFill>
              </a:rPr>
              <a:t>INTERNET</a:t>
            </a:r>
            <a:endParaRPr lang="pt-BR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06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18B4C3C-1592-4FC9-289D-A22636D923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52" y="572496"/>
            <a:ext cx="12191048" cy="5712471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7E21A6B5-1E19-7B6E-0AF5-0FC172ED2CEC}"/>
              </a:ext>
            </a:extLst>
          </p:cNvPr>
          <p:cNvSpPr/>
          <p:nvPr/>
        </p:nvSpPr>
        <p:spPr>
          <a:xfrm>
            <a:off x="0" y="0"/>
            <a:ext cx="12191048" cy="6858536"/>
          </a:xfrm>
          <a:prstGeom prst="rect">
            <a:avLst/>
          </a:prstGeom>
          <a:solidFill>
            <a:srgbClr val="00B0F0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4054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>
            <a:spLocks noGrp="1"/>
          </p:cNvSpPr>
          <p:nvPr>
            <p:ph type="title"/>
          </p:nvPr>
        </p:nvSpPr>
        <p:spPr>
          <a:xfrm>
            <a:off x="577426" y="278765"/>
            <a:ext cx="814566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Calibri"/>
              <a:buNone/>
            </a:pPr>
            <a:r>
              <a:rPr lang="pt-BR" sz="4000" b="1" dirty="0">
                <a:solidFill>
                  <a:srgbClr val="00B0F0"/>
                </a:solidFill>
              </a:rPr>
              <a:t>COMO FUNCIONA A INTERNET</a:t>
            </a:r>
            <a:endParaRPr lang="pt-BR" dirty="0">
              <a:solidFill>
                <a:srgbClr val="00B0F0"/>
              </a:solidFill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330200" y="558800"/>
            <a:ext cx="247226" cy="72813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6665DBC-71BC-A90B-E05B-4B48C52EF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022" y="2295224"/>
            <a:ext cx="2267552" cy="226755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AFBC77E-8623-4C31-5144-092200E10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26" y="2295224"/>
            <a:ext cx="2267552" cy="2267552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78363A23-55BE-4856-F30F-44DBCCBCF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23629" y="2529115"/>
            <a:ext cx="1563914" cy="156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50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>
            <a:spLocks noGrp="1"/>
          </p:cNvSpPr>
          <p:nvPr>
            <p:ph type="title"/>
          </p:nvPr>
        </p:nvSpPr>
        <p:spPr>
          <a:xfrm>
            <a:off x="577426" y="278765"/>
            <a:ext cx="814566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Calibri"/>
              <a:buNone/>
            </a:pPr>
            <a:r>
              <a:rPr lang="pt-BR" sz="4000" b="1" dirty="0">
                <a:solidFill>
                  <a:srgbClr val="00B0F0"/>
                </a:solidFill>
              </a:rPr>
              <a:t>COMO FUNCIONA A INTERNET</a:t>
            </a:r>
            <a:endParaRPr lang="pt-BR" dirty="0">
              <a:solidFill>
                <a:srgbClr val="00B0F0"/>
              </a:solidFill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330200" y="558800"/>
            <a:ext cx="247226" cy="72813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6665DBC-71BC-A90B-E05B-4B48C52EF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022" y="2295224"/>
            <a:ext cx="2267552" cy="226755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AFBC77E-8623-4C31-5144-092200E10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26" y="2295224"/>
            <a:ext cx="2267552" cy="2267552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F110866D-61A3-E5F4-B2EC-A7EA4BD5CBF3}"/>
              </a:ext>
            </a:extLst>
          </p:cNvPr>
          <p:cNvSpPr/>
          <p:nvPr/>
        </p:nvSpPr>
        <p:spPr>
          <a:xfrm>
            <a:off x="7852229" y="2525486"/>
            <a:ext cx="566057" cy="5660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5F722AE-E014-4BAB-B5E9-2EE34D64983E}"/>
              </a:ext>
            </a:extLst>
          </p:cNvPr>
          <p:cNvSpPr/>
          <p:nvPr/>
        </p:nvSpPr>
        <p:spPr>
          <a:xfrm>
            <a:off x="8534400" y="2525485"/>
            <a:ext cx="566057" cy="5660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7DACE5B-6C1B-F81F-23F5-C683A8E05F2F}"/>
              </a:ext>
            </a:extLst>
          </p:cNvPr>
          <p:cNvSpPr/>
          <p:nvPr/>
        </p:nvSpPr>
        <p:spPr>
          <a:xfrm>
            <a:off x="7852228" y="3165929"/>
            <a:ext cx="566057" cy="5660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2E4626A-4ECE-B005-58DD-83D14C8D71FA}"/>
              </a:ext>
            </a:extLst>
          </p:cNvPr>
          <p:cNvSpPr/>
          <p:nvPr/>
        </p:nvSpPr>
        <p:spPr>
          <a:xfrm>
            <a:off x="8534399" y="3165928"/>
            <a:ext cx="566057" cy="5660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1634099-7C65-63B5-CCB1-AFA1306F427F}"/>
              </a:ext>
            </a:extLst>
          </p:cNvPr>
          <p:cNvSpPr/>
          <p:nvPr/>
        </p:nvSpPr>
        <p:spPr>
          <a:xfrm>
            <a:off x="7852227" y="3806371"/>
            <a:ext cx="566057" cy="5660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7CE454D-7357-895C-3E5A-95F62FDA33CC}"/>
              </a:ext>
            </a:extLst>
          </p:cNvPr>
          <p:cNvSpPr/>
          <p:nvPr/>
        </p:nvSpPr>
        <p:spPr>
          <a:xfrm>
            <a:off x="8534398" y="3806370"/>
            <a:ext cx="566057" cy="5660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5396467"/>
      </p:ext>
    </p:extLst>
  </p:cSld>
  <p:clrMapOvr>
    <a:masterClrMapping/>
  </p:clrMapOvr>
  <p:transition spd="slow">
    <p:randomBar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>
            <a:spLocks noGrp="1"/>
          </p:cNvSpPr>
          <p:nvPr>
            <p:ph type="title"/>
          </p:nvPr>
        </p:nvSpPr>
        <p:spPr>
          <a:xfrm>
            <a:off x="577426" y="278765"/>
            <a:ext cx="814566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Calibri"/>
              <a:buNone/>
            </a:pPr>
            <a:r>
              <a:rPr lang="pt-BR" sz="4000" b="1" dirty="0">
                <a:solidFill>
                  <a:srgbClr val="00B0F0"/>
                </a:solidFill>
              </a:rPr>
              <a:t>COMO FUNCIONA A INTERNET</a:t>
            </a:r>
            <a:endParaRPr lang="pt-BR" dirty="0">
              <a:solidFill>
                <a:srgbClr val="00B0F0"/>
              </a:solidFill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330200" y="558800"/>
            <a:ext cx="247226" cy="72813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6665DBC-71BC-A90B-E05B-4B48C52EF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022" y="2295224"/>
            <a:ext cx="2267552" cy="226755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AFBC77E-8623-4C31-5144-092200E10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26" y="2295224"/>
            <a:ext cx="2267552" cy="2267552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F110866D-61A3-E5F4-B2EC-A7EA4BD5CBF3}"/>
              </a:ext>
            </a:extLst>
          </p:cNvPr>
          <p:cNvSpPr/>
          <p:nvPr/>
        </p:nvSpPr>
        <p:spPr>
          <a:xfrm>
            <a:off x="3033486" y="2525486"/>
            <a:ext cx="566057" cy="5660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5F722AE-E014-4BAB-B5E9-2EE34D64983E}"/>
              </a:ext>
            </a:extLst>
          </p:cNvPr>
          <p:cNvSpPr/>
          <p:nvPr/>
        </p:nvSpPr>
        <p:spPr>
          <a:xfrm>
            <a:off x="3715657" y="2525485"/>
            <a:ext cx="566057" cy="5660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7DACE5B-6C1B-F81F-23F5-C683A8E05F2F}"/>
              </a:ext>
            </a:extLst>
          </p:cNvPr>
          <p:cNvSpPr/>
          <p:nvPr/>
        </p:nvSpPr>
        <p:spPr>
          <a:xfrm>
            <a:off x="3033485" y="3165929"/>
            <a:ext cx="566057" cy="5660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2E4626A-4ECE-B005-58DD-83D14C8D71FA}"/>
              </a:ext>
            </a:extLst>
          </p:cNvPr>
          <p:cNvSpPr/>
          <p:nvPr/>
        </p:nvSpPr>
        <p:spPr>
          <a:xfrm>
            <a:off x="3715656" y="3165928"/>
            <a:ext cx="566057" cy="5660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1634099-7C65-63B5-CCB1-AFA1306F427F}"/>
              </a:ext>
            </a:extLst>
          </p:cNvPr>
          <p:cNvSpPr/>
          <p:nvPr/>
        </p:nvSpPr>
        <p:spPr>
          <a:xfrm>
            <a:off x="3033484" y="3806371"/>
            <a:ext cx="566057" cy="5660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7CE454D-7357-895C-3E5A-95F62FDA33CC}"/>
              </a:ext>
            </a:extLst>
          </p:cNvPr>
          <p:cNvSpPr/>
          <p:nvPr/>
        </p:nvSpPr>
        <p:spPr>
          <a:xfrm>
            <a:off x="3715655" y="3806370"/>
            <a:ext cx="566057" cy="5660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4028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927100" y="2926080"/>
            <a:ext cx="1033780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</a:pPr>
            <a:r>
              <a:rPr lang="pt-BR" b="1" dirty="0">
                <a:latin typeface="Roboto"/>
                <a:ea typeface="Roboto"/>
                <a:sym typeface="Roboto"/>
              </a:rPr>
              <a:t>COMO SURGIU A INTERNET?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6925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>
            <a:spLocks noGrp="1"/>
          </p:cNvSpPr>
          <p:nvPr>
            <p:ph type="title"/>
          </p:nvPr>
        </p:nvSpPr>
        <p:spPr>
          <a:xfrm>
            <a:off x="577426" y="278765"/>
            <a:ext cx="814566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Calibri"/>
              <a:buNone/>
            </a:pPr>
            <a:r>
              <a:rPr lang="pt-BR" sz="4000" b="1" dirty="0">
                <a:solidFill>
                  <a:srgbClr val="00B0F0"/>
                </a:solidFill>
              </a:rPr>
              <a:t>COMO FUNCIONA A INTERNET</a:t>
            </a:r>
            <a:endParaRPr lang="pt-BR" dirty="0">
              <a:solidFill>
                <a:srgbClr val="00B0F0"/>
              </a:solidFill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330200" y="558800"/>
            <a:ext cx="247226" cy="72813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6665DBC-71BC-A90B-E05B-4B48C52EF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022" y="2295224"/>
            <a:ext cx="2267552" cy="226755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AFBC77E-8623-4C31-5144-092200E10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26" y="2295224"/>
            <a:ext cx="2267552" cy="2267552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78363A23-55BE-4856-F30F-44DBCCBCF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50029" y="2647043"/>
            <a:ext cx="1563914" cy="156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30169"/>
      </p:ext>
    </p:extLst>
  </p:cSld>
  <p:clrMapOvr>
    <a:masterClrMapping/>
  </p:clrMapOvr>
  <p:transition spd="slow">
    <p:randomBar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>
            <a:spLocks noGrp="1"/>
          </p:cNvSpPr>
          <p:nvPr>
            <p:ph type="title"/>
          </p:nvPr>
        </p:nvSpPr>
        <p:spPr>
          <a:xfrm>
            <a:off x="577426" y="278765"/>
            <a:ext cx="814566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Calibri"/>
              <a:buNone/>
            </a:pPr>
            <a:r>
              <a:rPr lang="pt-BR" sz="4000" b="1" dirty="0">
                <a:solidFill>
                  <a:srgbClr val="00B0F0"/>
                </a:solidFill>
              </a:rPr>
              <a:t>HOW INTERNET WORKS? - VOX</a:t>
            </a:r>
            <a:endParaRPr lang="pt-BR" dirty="0">
              <a:solidFill>
                <a:srgbClr val="00B0F0"/>
              </a:solidFill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330200" y="558800"/>
            <a:ext cx="247226" cy="72813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Imagem 6">
            <a:hlinkClick r:id="rId3"/>
            <a:extLst>
              <a:ext uri="{FF2B5EF4-FFF2-40B4-BE49-F238E27FC236}">
                <a16:creationId xmlns:a16="http://schemas.microsoft.com/office/drawing/2014/main" id="{DDB55272-333B-BAF8-EFD6-CC3077132B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955" b="13346"/>
          <a:stretch/>
        </p:blipFill>
        <p:spPr>
          <a:xfrm>
            <a:off x="2171273" y="1604328"/>
            <a:ext cx="8145660" cy="4441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4232778"/>
      </p:ext>
    </p:extLst>
  </p:cSld>
  <p:clrMapOvr>
    <a:masterClrMapping/>
  </p:clrMapOvr>
  <p:transition spd="slow">
    <p:randomBar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>
            <a:spLocks noGrp="1"/>
          </p:cNvSpPr>
          <p:nvPr>
            <p:ph type="title"/>
          </p:nvPr>
        </p:nvSpPr>
        <p:spPr>
          <a:xfrm>
            <a:off x="577426" y="278765"/>
            <a:ext cx="814566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Calibri"/>
              <a:buNone/>
            </a:pPr>
            <a:r>
              <a:rPr lang="pt-BR" sz="4000" b="1" dirty="0">
                <a:solidFill>
                  <a:srgbClr val="00B0F0"/>
                </a:solidFill>
              </a:rPr>
              <a:t>GOPHER CLIENT – EMM COMPUTERS</a:t>
            </a:r>
            <a:endParaRPr lang="pt-BR" dirty="0">
              <a:solidFill>
                <a:srgbClr val="00B0F0"/>
              </a:solidFill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330200" y="558800"/>
            <a:ext cx="247226" cy="72813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Imagem 6">
            <a:hlinkClick r:id="rId3"/>
            <a:extLst>
              <a:ext uri="{FF2B5EF4-FFF2-40B4-BE49-F238E27FC236}">
                <a16:creationId xmlns:a16="http://schemas.microsoft.com/office/drawing/2014/main" id="{DDB55272-333B-BAF8-EFD6-CC3077132B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34" b="1534"/>
          <a:stretch/>
        </p:blipFill>
        <p:spPr>
          <a:xfrm>
            <a:off x="2171273" y="1604328"/>
            <a:ext cx="8145660" cy="4441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4566815"/>
      </p:ext>
    </p:extLst>
  </p:cSld>
  <p:clrMapOvr>
    <a:masterClrMapping/>
  </p:clrMapOvr>
  <p:transition spd="slow">
    <p:randomBar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>
            <a:spLocks noGrp="1"/>
          </p:cNvSpPr>
          <p:nvPr>
            <p:ph type="title"/>
          </p:nvPr>
        </p:nvSpPr>
        <p:spPr>
          <a:xfrm>
            <a:off x="577426" y="278765"/>
            <a:ext cx="814566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Calibri"/>
              <a:buNone/>
            </a:pPr>
            <a:r>
              <a:rPr lang="pt-BR" sz="4000" b="1" dirty="0">
                <a:solidFill>
                  <a:srgbClr val="00B0F0"/>
                </a:solidFill>
              </a:rPr>
              <a:t>TIM BENNERS LEE</a:t>
            </a:r>
            <a:endParaRPr lang="pt-BR" dirty="0">
              <a:solidFill>
                <a:srgbClr val="00B0F0"/>
              </a:solidFill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330200" y="558800"/>
            <a:ext cx="247226" cy="72813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4AFC1B61-02B9-1431-042F-337627930AA1}"/>
              </a:ext>
            </a:extLst>
          </p:cNvPr>
          <p:cNvSpPr/>
          <p:nvPr/>
        </p:nvSpPr>
        <p:spPr>
          <a:xfrm>
            <a:off x="4067628" y="1400628"/>
            <a:ext cx="4056743" cy="4056743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5421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>
            <a:spLocks noGrp="1"/>
          </p:cNvSpPr>
          <p:nvPr>
            <p:ph type="title"/>
          </p:nvPr>
        </p:nvSpPr>
        <p:spPr>
          <a:xfrm>
            <a:off x="577426" y="278765"/>
            <a:ext cx="814566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Calibri"/>
              <a:buNone/>
            </a:pPr>
            <a:r>
              <a:rPr lang="pt-BR" sz="4000" b="1" dirty="0">
                <a:solidFill>
                  <a:srgbClr val="00B0F0"/>
                </a:solidFill>
              </a:rPr>
              <a:t>TIM BENNERS LEE</a:t>
            </a:r>
            <a:endParaRPr lang="pt-BR" dirty="0">
              <a:solidFill>
                <a:srgbClr val="00B0F0"/>
              </a:solidFill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330200" y="558800"/>
            <a:ext cx="247226" cy="72813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4AFC1B61-02B9-1431-042F-337627930AA1}"/>
              </a:ext>
            </a:extLst>
          </p:cNvPr>
          <p:cNvSpPr/>
          <p:nvPr/>
        </p:nvSpPr>
        <p:spPr>
          <a:xfrm>
            <a:off x="330200" y="1400628"/>
            <a:ext cx="4056743" cy="4056743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D176ED37-CDEA-31D2-9B9C-424A9ACA19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1771" y="3385456"/>
            <a:ext cx="1988458" cy="1988458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CE6649D-1F90-19F0-E4EA-BBD0266FE9A0}"/>
              </a:ext>
            </a:extLst>
          </p:cNvPr>
          <p:cNvSpPr/>
          <p:nvPr/>
        </p:nvSpPr>
        <p:spPr>
          <a:xfrm>
            <a:off x="5022628" y="4056519"/>
            <a:ext cx="21467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600" b="1" cap="none" spc="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WWW</a:t>
            </a:r>
            <a:endParaRPr lang="pt-BR" sz="5400" b="1" cap="none" spc="0" dirty="0">
              <a:ln w="0"/>
              <a:solidFill>
                <a:srgbClr val="00B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8722589E-00B3-4CC1-D04D-BB90601F9D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73391" y="1336753"/>
            <a:ext cx="1645216" cy="1645216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74D15135-F02C-84BA-3B48-9C825A9972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64390" y="1336753"/>
            <a:ext cx="1645215" cy="164521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743585F-FB56-35E1-763E-C21D42AC13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08548" y="3381208"/>
            <a:ext cx="1988458" cy="198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34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>
            <a:spLocks noGrp="1"/>
          </p:cNvSpPr>
          <p:nvPr>
            <p:ph type="title"/>
          </p:nvPr>
        </p:nvSpPr>
        <p:spPr>
          <a:xfrm>
            <a:off x="577426" y="278765"/>
            <a:ext cx="814566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Calibri"/>
              <a:buNone/>
            </a:pPr>
            <a:r>
              <a:rPr lang="pt-BR" sz="4000" b="1" dirty="0">
                <a:solidFill>
                  <a:srgbClr val="00B0F0"/>
                </a:solidFill>
              </a:rPr>
              <a:t>TIM BENNERS LEE</a:t>
            </a:r>
            <a:endParaRPr lang="pt-BR" dirty="0">
              <a:solidFill>
                <a:srgbClr val="00B0F0"/>
              </a:solidFill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330200" y="558800"/>
            <a:ext cx="247226" cy="72813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4AFC1B61-02B9-1431-042F-337627930AA1}"/>
              </a:ext>
            </a:extLst>
          </p:cNvPr>
          <p:cNvSpPr/>
          <p:nvPr/>
        </p:nvSpPr>
        <p:spPr>
          <a:xfrm>
            <a:off x="330200" y="1400628"/>
            <a:ext cx="4056743" cy="4056743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D176ED37-CDEA-31D2-9B9C-424A9ACA19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1771" y="3385456"/>
            <a:ext cx="1988458" cy="1988458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CE6649D-1F90-19F0-E4EA-BBD0266FE9A0}"/>
              </a:ext>
            </a:extLst>
          </p:cNvPr>
          <p:cNvSpPr/>
          <p:nvPr/>
        </p:nvSpPr>
        <p:spPr>
          <a:xfrm>
            <a:off x="5022628" y="4056519"/>
            <a:ext cx="21467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600" b="1" cap="none" spc="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WWW</a:t>
            </a:r>
            <a:endParaRPr lang="pt-BR" sz="5400" b="1" cap="none" spc="0" dirty="0">
              <a:ln w="0"/>
              <a:solidFill>
                <a:srgbClr val="00B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8722589E-00B3-4CC1-D04D-BB90601F9D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73391" y="1336753"/>
            <a:ext cx="1645216" cy="1645216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74D15135-F02C-84BA-3B48-9C825A9972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64390" y="1336753"/>
            <a:ext cx="1645215" cy="164521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743585F-FB56-35E1-763E-C21D42AC13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08548" y="3381208"/>
            <a:ext cx="1988458" cy="1988458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872749EE-8368-0D8B-5D90-E78375780A6C}"/>
              </a:ext>
            </a:extLst>
          </p:cNvPr>
          <p:cNvSpPr/>
          <p:nvPr/>
        </p:nvSpPr>
        <p:spPr>
          <a:xfrm>
            <a:off x="8345766" y="4706884"/>
            <a:ext cx="1325564" cy="1325564"/>
          </a:xfrm>
          <a:prstGeom prst="ellipse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5C49A83-878E-8624-7ACC-0D8B75B4B029}"/>
              </a:ext>
            </a:extLst>
          </p:cNvPr>
          <p:cNvSpPr/>
          <p:nvPr/>
        </p:nvSpPr>
        <p:spPr>
          <a:xfrm>
            <a:off x="7385027" y="6084524"/>
            <a:ext cx="324704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Marc </a:t>
            </a:r>
            <a:r>
              <a:rPr lang="pt-BR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pt-BR" sz="1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ndreessen</a:t>
            </a:r>
            <a:endParaRPr lang="pt-BR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1412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>
            <a:spLocks noGrp="1"/>
          </p:cNvSpPr>
          <p:nvPr>
            <p:ph type="title"/>
          </p:nvPr>
        </p:nvSpPr>
        <p:spPr>
          <a:xfrm>
            <a:off x="577426" y="278765"/>
            <a:ext cx="814566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Calibri"/>
              <a:buNone/>
            </a:pPr>
            <a:r>
              <a:rPr lang="pt-BR" sz="4000" b="1" dirty="0">
                <a:solidFill>
                  <a:srgbClr val="00B0F0"/>
                </a:solidFill>
              </a:rPr>
              <a:t>WORLD WIDE WEB</a:t>
            </a:r>
            <a:endParaRPr lang="pt-BR" dirty="0">
              <a:solidFill>
                <a:srgbClr val="00B0F0"/>
              </a:solidFill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330200" y="558800"/>
            <a:ext cx="247226" cy="72813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E5E71CA8-88D8-8997-160F-9AA8E35663BD}"/>
              </a:ext>
            </a:extLst>
          </p:cNvPr>
          <p:cNvSpPr/>
          <p:nvPr/>
        </p:nvSpPr>
        <p:spPr>
          <a:xfrm>
            <a:off x="3512457" y="1286933"/>
            <a:ext cx="5167086" cy="5167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A2A101EE-77C8-E4A6-F878-74194E5C2CA9}"/>
              </a:ext>
            </a:extLst>
          </p:cNvPr>
          <p:cNvSpPr/>
          <p:nvPr/>
        </p:nvSpPr>
        <p:spPr>
          <a:xfrm>
            <a:off x="3817256" y="2946399"/>
            <a:ext cx="1756229" cy="1756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DFCBB52F-26E7-36CE-F8A1-3A4CEB8AE69B}"/>
              </a:ext>
            </a:extLst>
          </p:cNvPr>
          <p:cNvSpPr/>
          <p:nvPr/>
        </p:nvSpPr>
        <p:spPr>
          <a:xfrm>
            <a:off x="6096001" y="1734382"/>
            <a:ext cx="1325564" cy="13255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0C9821A-0F0F-A045-B9B7-A7508F0FEF31}"/>
              </a:ext>
            </a:extLst>
          </p:cNvPr>
          <p:cNvSpPr/>
          <p:nvPr/>
        </p:nvSpPr>
        <p:spPr>
          <a:xfrm>
            <a:off x="5363028" y="4927584"/>
            <a:ext cx="1117115" cy="111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8E98295F-0A5F-AA1E-E6FF-E11A07AB9028}"/>
              </a:ext>
            </a:extLst>
          </p:cNvPr>
          <p:cNvSpPr/>
          <p:nvPr/>
        </p:nvSpPr>
        <p:spPr>
          <a:xfrm>
            <a:off x="6480143" y="3364729"/>
            <a:ext cx="1756229" cy="1756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067CA4C1-C0DF-B15C-3A99-C76BC60A7496}"/>
              </a:ext>
            </a:extLst>
          </p:cNvPr>
          <p:cNvSpPr/>
          <p:nvPr/>
        </p:nvSpPr>
        <p:spPr>
          <a:xfrm>
            <a:off x="4213023" y="3685810"/>
            <a:ext cx="964694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FTP</a:t>
            </a:r>
            <a:endParaRPr lang="pt-BR" sz="1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C9544916-5C34-88AE-AF78-EB639FB4AB48}"/>
              </a:ext>
            </a:extLst>
          </p:cNvPr>
          <p:cNvSpPr/>
          <p:nvPr/>
        </p:nvSpPr>
        <p:spPr>
          <a:xfrm>
            <a:off x="6276436" y="2212498"/>
            <a:ext cx="96469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GOPHER</a:t>
            </a:r>
            <a:endParaRPr lang="pt-BR" sz="1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2F562E64-6F29-3CA1-2930-324EC01E45F3}"/>
              </a:ext>
            </a:extLst>
          </p:cNvPr>
          <p:cNvSpPr/>
          <p:nvPr/>
        </p:nvSpPr>
        <p:spPr>
          <a:xfrm>
            <a:off x="6875910" y="4050142"/>
            <a:ext cx="964694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149E3233-DAF0-C79C-1BC0-B93803DB94CB}"/>
              </a:ext>
            </a:extLst>
          </p:cNvPr>
          <p:cNvSpPr/>
          <p:nvPr/>
        </p:nvSpPr>
        <p:spPr>
          <a:xfrm>
            <a:off x="5439238" y="5208991"/>
            <a:ext cx="964694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SMTP</a:t>
            </a:r>
          </a:p>
          <a:p>
            <a:pPr algn="ctr"/>
            <a:r>
              <a:rPr lang="pt-BR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POP3</a:t>
            </a:r>
          </a:p>
          <a:p>
            <a:pPr algn="ctr"/>
            <a:r>
              <a:rPr lang="pt-BR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IMAP</a:t>
            </a:r>
            <a:endParaRPr lang="pt-BR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B9E682CD-8BB1-0029-8A1E-4E7F992BC7E5}"/>
              </a:ext>
            </a:extLst>
          </p:cNvPr>
          <p:cNvSpPr/>
          <p:nvPr/>
        </p:nvSpPr>
        <p:spPr>
          <a:xfrm>
            <a:off x="7241130" y="4702628"/>
            <a:ext cx="727213" cy="7272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/>
              <a:t>WWW</a:t>
            </a:r>
            <a:endParaRPr lang="pt-BR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6A6D04A-B8F1-437B-B8E2-6A8690F6F3B5}"/>
              </a:ext>
            </a:extLst>
          </p:cNvPr>
          <p:cNvSpPr txBox="1"/>
          <p:nvPr/>
        </p:nvSpPr>
        <p:spPr>
          <a:xfrm>
            <a:off x="8922986" y="1012954"/>
            <a:ext cx="216424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00B0F0"/>
                </a:solidFill>
              </a:rPr>
              <a:t>HTTP</a:t>
            </a:r>
          </a:p>
          <a:p>
            <a:pPr algn="ctr"/>
            <a:r>
              <a:rPr lang="pt-BR" sz="1600" dirty="0"/>
              <a:t>HTTP é sigla de </a:t>
            </a:r>
            <a:r>
              <a:rPr lang="pt-BR" sz="1600" dirty="0" err="1"/>
              <a:t>HyperText</a:t>
            </a:r>
            <a:r>
              <a:rPr lang="pt-BR" sz="1600" dirty="0"/>
              <a:t> </a:t>
            </a:r>
            <a:r>
              <a:rPr lang="pt-BR" sz="1600" dirty="0" err="1"/>
              <a:t>Transfer</a:t>
            </a:r>
            <a:r>
              <a:rPr lang="pt-BR" sz="1600" dirty="0"/>
              <a:t> </a:t>
            </a:r>
            <a:r>
              <a:rPr lang="pt-BR" sz="1600" dirty="0" err="1"/>
              <a:t>Protocol</a:t>
            </a:r>
            <a:r>
              <a:rPr lang="pt-BR" sz="1600" dirty="0"/>
              <a:t> que em português significa "Protocolo de Transferência de Hipertexto". É um protocolo de comunicação entre sistemas de informação que permite a transferência de dados entre redes de computadores, principalmente na World </a:t>
            </a:r>
            <a:r>
              <a:rPr lang="pt-BR" sz="1600" dirty="0" err="1"/>
              <a:t>Wide</a:t>
            </a:r>
            <a:r>
              <a:rPr lang="pt-BR" sz="1600" dirty="0"/>
              <a:t> Web (Internet).</a:t>
            </a:r>
          </a:p>
        </p:txBody>
      </p:sp>
    </p:spTree>
    <p:extLst>
      <p:ext uri="{BB962C8B-B14F-4D97-AF65-F5344CB8AC3E}">
        <p14:creationId xmlns:p14="http://schemas.microsoft.com/office/powerpoint/2010/main" val="3727254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ipse 6">
            <a:extLst>
              <a:ext uri="{FF2B5EF4-FFF2-40B4-BE49-F238E27FC236}">
                <a16:creationId xmlns:a16="http://schemas.microsoft.com/office/drawing/2014/main" id="{E4C2E3BD-C131-31CF-72A2-F3AF9D4E4482}"/>
              </a:ext>
            </a:extLst>
          </p:cNvPr>
          <p:cNvSpPr/>
          <p:nvPr/>
        </p:nvSpPr>
        <p:spPr>
          <a:xfrm>
            <a:off x="4949371" y="2173514"/>
            <a:ext cx="2510972" cy="2510972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FADE6963-57B4-14F3-0F38-C4DC19971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3847" y="2438424"/>
            <a:ext cx="2071583" cy="207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73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id="{279680CE-1E72-AD02-8C32-699EA5E16EB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6324" y="2431916"/>
            <a:ext cx="1994170" cy="199417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E4C2E3BD-C131-31CF-72A2-F3AF9D4E4482}"/>
              </a:ext>
            </a:extLst>
          </p:cNvPr>
          <p:cNvSpPr/>
          <p:nvPr/>
        </p:nvSpPr>
        <p:spPr>
          <a:xfrm>
            <a:off x="3164113" y="2431915"/>
            <a:ext cx="1994171" cy="1994171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FADE6963-57B4-14F3-0F38-C4DC199715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8590" y="2606392"/>
            <a:ext cx="1645216" cy="1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71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>
            <a:spLocks noGrp="1"/>
          </p:cNvSpPr>
          <p:nvPr>
            <p:ph type="title"/>
          </p:nvPr>
        </p:nvSpPr>
        <p:spPr>
          <a:xfrm>
            <a:off x="577426" y="278765"/>
            <a:ext cx="814566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Calibri"/>
              <a:buNone/>
            </a:pPr>
            <a:r>
              <a:rPr lang="pt-BR" sz="4000" b="1" dirty="0">
                <a:solidFill>
                  <a:srgbClr val="00B0F0"/>
                </a:solidFill>
              </a:rPr>
              <a:t>REPRESENTAÇÃO DE DADOS</a:t>
            </a:r>
            <a:endParaRPr lang="pt-BR" dirty="0">
              <a:solidFill>
                <a:srgbClr val="00B0F0"/>
              </a:solidFill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330200" y="558800"/>
            <a:ext cx="247226" cy="72813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AFBC77E-8623-4C31-5144-092200E10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224" y="2295224"/>
            <a:ext cx="2267552" cy="2267552"/>
          </a:xfrm>
          <a:prstGeom prst="rect">
            <a:avLst/>
          </a:prstGeom>
        </p:spPr>
      </p:pic>
      <p:sp>
        <p:nvSpPr>
          <p:cNvPr id="2" name="Google Shape;102;p3">
            <a:extLst>
              <a:ext uri="{FF2B5EF4-FFF2-40B4-BE49-F238E27FC236}">
                <a16:creationId xmlns:a16="http://schemas.microsoft.com/office/drawing/2014/main" id="{1084BA33-3F2C-155F-B6B5-51873B18BA22}"/>
              </a:ext>
            </a:extLst>
          </p:cNvPr>
          <p:cNvSpPr txBox="1">
            <a:spLocks/>
          </p:cNvSpPr>
          <p:nvPr/>
        </p:nvSpPr>
        <p:spPr>
          <a:xfrm>
            <a:off x="3962400" y="2766218"/>
            <a:ext cx="68785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2"/>
              </a:buClr>
              <a:buSzPts val="4000"/>
            </a:pPr>
            <a:r>
              <a:rPr lang="pt-BR" sz="6000" b="1" dirty="0">
                <a:solidFill>
                  <a:schemeClr val="tx1"/>
                </a:solidFill>
              </a:rPr>
              <a:t>0</a:t>
            </a:r>
            <a:endParaRPr lang="pt-BR" sz="6600" dirty="0">
              <a:solidFill>
                <a:schemeClr val="tx1"/>
              </a:solidFill>
            </a:endParaRPr>
          </a:p>
        </p:txBody>
      </p:sp>
      <p:sp>
        <p:nvSpPr>
          <p:cNvPr id="3" name="Google Shape;102;p3">
            <a:extLst>
              <a:ext uri="{FF2B5EF4-FFF2-40B4-BE49-F238E27FC236}">
                <a16:creationId xmlns:a16="http://schemas.microsoft.com/office/drawing/2014/main" id="{ADBBCA41-BD79-735D-5828-6974F8BA35CD}"/>
              </a:ext>
            </a:extLst>
          </p:cNvPr>
          <p:cNvSpPr txBox="1">
            <a:spLocks/>
          </p:cNvSpPr>
          <p:nvPr/>
        </p:nvSpPr>
        <p:spPr>
          <a:xfrm>
            <a:off x="7541744" y="2766218"/>
            <a:ext cx="68785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2"/>
              </a:buClr>
              <a:buSzPts val="4000"/>
            </a:pPr>
            <a:r>
              <a:rPr lang="pt-BR" sz="6000" b="1" dirty="0">
                <a:solidFill>
                  <a:schemeClr val="tx1"/>
                </a:solidFill>
              </a:rPr>
              <a:t>1</a:t>
            </a:r>
            <a:endParaRPr lang="pt-BR" sz="6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83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>
            <a:spLocks noGrp="1"/>
          </p:cNvSpPr>
          <p:nvPr>
            <p:ph type="title"/>
          </p:nvPr>
        </p:nvSpPr>
        <p:spPr>
          <a:xfrm>
            <a:off x="577426" y="278765"/>
            <a:ext cx="638042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Calibri"/>
              <a:buNone/>
            </a:pPr>
            <a:r>
              <a:rPr lang="pt-BR" sz="4000" b="1" dirty="0">
                <a:solidFill>
                  <a:srgbClr val="00B0F0"/>
                </a:solidFill>
              </a:rPr>
              <a:t>HISTÓRIA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95" name="Google Shape;95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727267" cy="2204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pt-BR" dirty="0">
                <a:solidFill>
                  <a:srgbClr val="404040"/>
                </a:solidFill>
                <a:latin typeface="Roboto" panose="020B0604020202020204" charset="0"/>
              </a:rPr>
              <a:t>Tudo </a:t>
            </a:r>
            <a:r>
              <a:rPr lang="pt-BR" b="0" i="0" dirty="0">
                <a:solidFill>
                  <a:srgbClr val="404040"/>
                </a:solidFill>
                <a:effectLst/>
                <a:latin typeface="Roboto" panose="020B0604020202020204" charset="0"/>
              </a:rPr>
              <a:t>começa no ambiente da Guerra Fria (1945-1991). As duas super potências envolvidas, Estados Unidos e União Soviética, estavam divididas nos blocos socialista e capitalista e disputavam poderes e hegemonias. Não foi uma guerra armada porém foi marcada por muitas ameaças de ambos os lados.</a:t>
            </a:r>
            <a:endParaRPr dirty="0"/>
          </a:p>
        </p:txBody>
      </p:sp>
      <p:sp>
        <p:nvSpPr>
          <p:cNvPr id="96" name="Google Shape;96;p2"/>
          <p:cNvSpPr/>
          <p:nvPr/>
        </p:nvSpPr>
        <p:spPr>
          <a:xfrm>
            <a:off x="330200" y="558800"/>
            <a:ext cx="247226" cy="72813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6A0D9A4-80D3-D537-B7B7-0EDFCAFCC5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039" b="26690"/>
          <a:stretch/>
        </p:blipFill>
        <p:spPr>
          <a:xfrm>
            <a:off x="0" y="4030133"/>
            <a:ext cx="12192000" cy="28278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>
            <a:spLocks noGrp="1"/>
          </p:cNvSpPr>
          <p:nvPr>
            <p:ph type="title"/>
          </p:nvPr>
        </p:nvSpPr>
        <p:spPr>
          <a:xfrm>
            <a:off x="577426" y="278765"/>
            <a:ext cx="814566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Calibri"/>
              <a:buNone/>
            </a:pPr>
            <a:r>
              <a:rPr lang="pt-BR" sz="4000" b="1" dirty="0">
                <a:solidFill>
                  <a:srgbClr val="00B0F0"/>
                </a:solidFill>
              </a:rPr>
              <a:t>REPRESENTAÇÃO DE DADOS</a:t>
            </a:r>
            <a:endParaRPr lang="pt-BR" dirty="0">
              <a:solidFill>
                <a:srgbClr val="00B0F0"/>
              </a:solidFill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330200" y="558800"/>
            <a:ext cx="247226" cy="72813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AFBC77E-8623-4C31-5144-092200E10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224" y="2295224"/>
            <a:ext cx="2267552" cy="2267552"/>
          </a:xfrm>
          <a:prstGeom prst="rect">
            <a:avLst/>
          </a:prstGeom>
        </p:spPr>
      </p:pic>
      <p:sp>
        <p:nvSpPr>
          <p:cNvPr id="2" name="Google Shape;102;p3">
            <a:extLst>
              <a:ext uri="{FF2B5EF4-FFF2-40B4-BE49-F238E27FC236}">
                <a16:creationId xmlns:a16="http://schemas.microsoft.com/office/drawing/2014/main" id="{1084BA33-3F2C-155F-B6B5-51873B18BA22}"/>
              </a:ext>
            </a:extLst>
          </p:cNvPr>
          <p:cNvSpPr txBox="1">
            <a:spLocks/>
          </p:cNvSpPr>
          <p:nvPr/>
        </p:nvSpPr>
        <p:spPr>
          <a:xfrm>
            <a:off x="3962400" y="2766218"/>
            <a:ext cx="68785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2"/>
              </a:buClr>
              <a:buSzPts val="4000"/>
            </a:pPr>
            <a:r>
              <a:rPr lang="pt-BR" sz="6000" b="1" dirty="0">
                <a:solidFill>
                  <a:schemeClr val="tx1"/>
                </a:solidFill>
              </a:rPr>
              <a:t>0</a:t>
            </a:r>
            <a:endParaRPr lang="pt-BR" sz="6600" dirty="0">
              <a:solidFill>
                <a:schemeClr val="tx1"/>
              </a:solidFill>
            </a:endParaRPr>
          </a:p>
        </p:txBody>
      </p:sp>
      <p:sp>
        <p:nvSpPr>
          <p:cNvPr id="3" name="Google Shape;102;p3">
            <a:extLst>
              <a:ext uri="{FF2B5EF4-FFF2-40B4-BE49-F238E27FC236}">
                <a16:creationId xmlns:a16="http://schemas.microsoft.com/office/drawing/2014/main" id="{ADBBCA41-BD79-735D-5828-6974F8BA35CD}"/>
              </a:ext>
            </a:extLst>
          </p:cNvPr>
          <p:cNvSpPr txBox="1">
            <a:spLocks/>
          </p:cNvSpPr>
          <p:nvPr/>
        </p:nvSpPr>
        <p:spPr>
          <a:xfrm>
            <a:off x="7541744" y="2766218"/>
            <a:ext cx="68785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2"/>
              </a:buClr>
              <a:buSzPts val="4000"/>
            </a:pPr>
            <a:r>
              <a:rPr lang="pt-BR" sz="6000" b="1" dirty="0">
                <a:solidFill>
                  <a:schemeClr val="tx1"/>
                </a:solidFill>
              </a:rPr>
              <a:t>1</a:t>
            </a:r>
            <a:endParaRPr lang="pt-BR" sz="6600" dirty="0">
              <a:solidFill>
                <a:schemeClr val="tx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E9B69DB-45A9-9533-EBA5-48AE911F14CA}"/>
              </a:ext>
            </a:extLst>
          </p:cNvPr>
          <p:cNvSpPr txBox="1"/>
          <p:nvPr/>
        </p:nvSpPr>
        <p:spPr>
          <a:xfrm>
            <a:off x="5013877" y="4362721"/>
            <a:ext cx="2164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BINARY DIGIT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9FC9A6C-95DF-C1EF-4391-8FE31A9E7D0D}"/>
              </a:ext>
            </a:extLst>
          </p:cNvPr>
          <p:cNvSpPr txBox="1"/>
          <p:nvPr/>
        </p:nvSpPr>
        <p:spPr>
          <a:xfrm>
            <a:off x="5013877" y="4782636"/>
            <a:ext cx="2164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2"/>
                </a:solidFill>
              </a:rPr>
              <a:t>BIT</a:t>
            </a:r>
          </a:p>
        </p:txBody>
      </p:sp>
    </p:spTree>
    <p:extLst>
      <p:ext uri="{BB962C8B-B14F-4D97-AF65-F5344CB8AC3E}">
        <p14:creationId xmlns:p14="http://schemas.microsoft.com/office/powerpoint/2010/main" val="1533157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>
            <a:spLocks noGrp="1"/>
          </p:cNvSpPr>
          <p:nvPr>
            <p:ph type="title"/>
          </p:nvPr>
        </p:nvSpPr>
        <p:spPr>
          <a:xfrm>
            <a:off x="577426" y="278765"/>
            <a:ext cx="814566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Calibri"/>
              <a:buNone/>
            </a:pPr>
            <a:r>
              <a:rPr lang="pt-BR" sz="4000" b="1" dirty="0">
                <a:solidFill>
                  <a:srgbClr val="00B0F0"/>
                </a:solidFill>
              </a:rPr>
              <a:t>REPRESENTAÇÃO DE DADOS</a:t>
            </a:r>
            <a:endParaRPr lang="pt-BR" dirty="0">
              <a:solidFill>
                <a:srgbClr val="00B0F0"/>
              </a:solidFill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330200" y="558800"/>
            <a:ext cx="247226" cy="72813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2;p3">
            <a:extLst>
              <a:ext uri="{FF2B5EF4-FFF2-40B4-BE49-F238E27FC236}">
                <a16:creationId xmlns:a16="http://schemas.microsoft.com/office/drawing/2014/main" id="{1084BA33-3F2C-155F-B6B5-51873B18BA22}"/>
              </a:ext>
            </a:extLst>
          </p:cNvPr>
          <p:cNvSpPr txBox="1">
            <a:spLocks/>
          </p:cNvSpPr>
          <p:nvPr/>
        </p:nvSpPr>
        <p:spPr>
          <a:xfrm>
            <a:off x="3396343" y="2766225"/>
            <a:ext cx="68785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2"/>
              </a:buClr>
              <a:buSzPts val="4000"/>
            </a:pPr>
            <a:r>
              <a:rPr lang="pt-BR" sz="6000" b="1" dirty="0">
                <a:solidFill>
                  <a:schemeClr val="tx1"/>
                </a:solidFill>
              </a:rPr>
              <a:t>0</a:t>
            </a:r>
            <a:endParaRPr lang="pt-BR" sz="6600" dirty="0">
              <a:solidFill>
                <a:schemeClr val="tx1"/>
              </a:solidFill>
            </a:endParaRPr>
          </a:p>
        </p:txBody>
      </p:sp>
      <p:sp>
        <p:nvSpPr>
          <p:cNvPr id="3" name="Google Shape;102;p3">
            <a:extLst>
              <a:ext uri="{FF2B5EF4-FFF2-40B4-BE49-F238E27FC236}">
                <a16:creationId xmlns:a16="http://schemas.microsoft.com/office/drawing/2014/main" id="{ADBBCA41-BD79-735D-5828-6974F8BA35CD}"/>
              </a:ext>
            </a:extLst>
          </p:cNvPr>
          <p:cNvSpPr txBox="1">
            <a:spLocks/>
          </p:cNvSpPr>
          <p:nvPr/>
        </p:nvSpPr>
        <p:spPr>
          <a:xfrm>
            <a:off x="8211335" y="2766218"/>
            <a:ext cx="68785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2"/>
              </a:buClr>
              <a:buSzPts val="4000"/>
            </a:pPr>
            <a:r>
              <a:rPr lang="pt-BR" sz="6000" b="1" dirty="0">
                <a:solidFill>
                  <a:schemeClr val="tx1"/>
                </a:solidFill>
              </a:rPr>
              <a:t>1</a:t>
            </a:r>
            <a:endParaRPr lang="pt-BR" sz="6600" dirty="0">
              <a:solidFill>
                <a:schemeClr val="tx1"/>
              </a:solidFill>
            </a:endParaRPr>
          </a:p>
        </p:txBody>
      </p:sp>
      <p:sp>
        <p:nvSpPr>
          <p:cNvPr id="7" name="Google Shape;102;p3">
            <a:extLst>
              <a:ext uri="{FF2B5EF4-FFF2-40B4-BE49-F238E27FC236}">
                <a16:creationId xmlns:a16="http://schemas.microsoft.com/office/drawing/2014/main" id="{9F7E1988-D083-B129-FC1F-9ACA67D9BA89}"/>
              </a:ext>
            </a:extLst>
          </p:cNvPr>
          <p:cNvSpPr txBox="1">
            <a:spLocks/>
          </p:cNvSpPr>
          <p:nvPr/>
        </p:nvSpPr>
        <p:spPr>
          <a:xfrm>
            <a:off x="4084199" y="2766224"/>
            <a:ext cx="68785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2"/>
              </a:buClr>
              <a:buSzPts val="4000"/>
            </a:pPr>
            <a:r>
              <a:rPr lang="pt-BR" sz="6000" b="1" dirty="0">
                <a:solidFill>
                  <a:schemeClr val="tx1"/>
                </a:solidFill>
              </a:rPr>
              <a:t>1</a:t>
            </a:r>
            <a:endParaRPr lang="pt-BR" sz="6600" dirty="0">
              <a:solidFill>
                <a:schemeClr val="tx1"/>
              </a:solidFill>
            </a:endParaRPr>
          </a:p>
        </p:txBody>
      </p:sp>
      <p:sp>
        <p:nvSpPr>
          <p:cNvPr id="8" name="Google Shape;102;p3">
            <a:extLst>
              <a:ext uri="{FF2B5EF4-FFF2-40B4-BE49-F238E27FC236}">
                <a16:creationId xmlns:a16="http://schemas.microsoft.com/office/drawing/2014/main" id="{176579E6-2F07-CF06-5544-9FAB05F33A11}"/>
              </a:ext>
            </a:extLst>
          </p:cNvPr>
          <p:cNvSpPr txBox="1">
            <a:spLocks/>
          </p:cNvSpPr>
          <p:nvPr/>
        </p:nvSpPr>
        <p:spPr>
          <a:xfrm>
            <a:off x="4772055" y="2766223"/>
            <a:ext cx="68785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2"/>
              </a:buClr>
              <a:buSzPts val="4000"/>
            </a:pPr>
            <a:r>
              <a:rPr lang="pt-BR" sz="6000" b="1" dirty="0">
                <a:solidFill>
                  <a:schemeClr val="tx1"/>
                </a:solidFill>
              </a:rPr>
              <a:t>0</a:t>
            </a:r>
            <a:endParaRPr lang="pt-BR" sz="6600" dirty="0">
              <a:solidFill>
                <a:schemeClr val="tx1"/>
              </a:solidFill>
            </a:endParaRPr>
          </a:p>
        </p:txBody>
      </p:sp>
      <p:sp>
        <p:nvSpPr>
          <p:cNvPr id="9" name="Google Shape;102;p3">
            <a:extLst>
              <a:ext uri="{FF2B5EF4-FFF2-40B4-BE49-F238E27FC236}">
                <a16:creationId xmlns:a16="http://schemas.microsoft.com/office/drawing/2014/main" id="{2944C6C8-6284-7A4F-9CAD-B19C5C6D2226}"/>
              </a:ext>
            </a:extLst>
          </p:cNvPr>
          <p:cNvSpPr txBox="1">
            <a:spLocks/>
          </p:cNvSpPr>
          <p:nvPr/>
        </p:nvSpPr>
        <p:spPr>
          <a:xfrm>
            <a:off x="5459911" y="2766218"/>
            <a:ext cx="68785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2"/>
              </a:buClr>
              <a:buSzPts val="4000"/>
            </a:pPr>
            <a:r>
              <a:rPr lang="pt-BR" sz="6000" b="1" dirty="0">
                <a:solidFill>
                  <a:schemeClr val="tx1"/>
                </a:solidFill>
              </a:rPr>
              <a:t>0</a:t>
            </a:r>
            <a:endParaRPr lang="pt-BR" sz="6600" dirty="0">
              <a:solidFill>
                <a:schemeClr val="tx1"/>
              </a:solidFill>
            </a:endParaRPr>
          </a:p>
        </p:txBody>
      </p:sp>
      <p:sp>
        <p:nvSpPr>
          <p:cNvPr id="10" name="Google Shape;102;p3">
            <a:extLst>
              <a:ext uri="{FF2B5EF4-FFF2-40B4-BE49-F238E27FC236}">
                <a16:creationId xmlns:a16="http://schemas.microsoft.com/office/drawing/2014/main" id="{FF6D599E-1A13-47DD-732A-21DEAB55049E}"/>
              </a:ext>
            </a:extLst>
          </p:cNvPr>
          <p:cNvSpPr txBox="1">
            <a:spLocks/>
          </p:cNvSpPr>
          <p:nvPr/>
        </p:nvSpPr>
        <p:spPr>
          <a:xfrm>
            <a:off x="6147767" y="2766218"/>
            <a:ext cx="68785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2"/>
              </a:buClr>
              <a:buSzPts val="4000"/>
            </a:pPr>
            <a:r>
              <a:rPr lang="pt-BR" sz="6000" b="1" dirty="0">
                <a:solidFill>
                  <a:schemeClr val="tx1"/>
                </a:solidFill>
              </a:rPr>
              <a:t>0</a:t>
            </a:r>
            <a:endParaRPr lang="pt-BR" sz="6600" dirty="0">
              <a:solidFill>
                <a:schemeClr val="tx1"/>
              </a:solidFill>
            </a:endParaRPr>
          </a:p>
        </p:txBody>
      </p:sp>
      <p:sp>
        <p:nvSpPr>
          <p:cNvPr id="11" name="Google Shape;102;p3">
            <a:extLst>
              <a:ext uri="{FF2B5EF4-FFF2-40B4-BE49-F238E27FC236}">
                <a16:creationId xmlns:a16="http://schemas.microsoft.com/office/drawing/2014/main" id="{C1E32C21-B9E5-362D-D86D-2472D5E3B91D}"/>
              </a:ext>
            </a:extLst>
          </p:cNvPr>
          <p:cNvSpPr txBox="1">
            <a:spLocks/>
          </p:cNvSpPr>
          <p:nvPr/>
        </p:nvSpPr>
        <p:spPr>
          <a:xfrm>
            <a:off x="6835623" y="2766218"/>
            <a:ext cx="68785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2"/>
              </a:buClr>
              <a:buSzPts val="4000"/>
            </a:pPr>
            <a:r>
              <a:rPr lang="pt-BR" sz="6000" b="1" dirty="0">
                <a:solidFill>
                  <a:schemeClr val="tx1"/>
                </a:solidFill>
              </a:rPr>
              <a:t>0</a:t>
            </a:r>
            <a:endParaRPr lang="pt-BR" sz="6600" dirty="0">
              <a:solidFill>
                <a:schemeClr val="tx1"/>
              </a:solidFill>
            </a:endParaRPr>
          </a:p>
        </p:txBody>
      </p:sp>
      <p:sp>
        <p:nvSpPr>
          <p:cNvPr id="12" name="Google Shape;102;p3">
            <a:extLst>
              <a:ext uri="{FF2B5EF4-FFF2-40B4-BE49-F238E27FC236}">
                <a16:creationId xmlns:a16="http://schemas.microsoft.com/office/drawing/2014/main" id="{BAC489A2-E07B-CB4C-E35D-213AFC7AEFD8}"/>
              </a:ext>
            </a:extLst>
          </p:cNvPr>
          <p:cNvSpPr txBox="1">
            <a:spLocks/>
          </p:cNvSpPr>
          <p:nvPr/>
        </p:nvSpPr>
        <p:spPr>
          <a:xfrm>
            <a:off x="7523479" y="2766218"/>
            <a:ext cx="68785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2"/>
              </a:buClr>
              <a:buSzPts val="4000"/>
            </a:pPr>
            <a:r>
              <a:rPr lang="pt-BR" sz="6000" b="1" dirty="0">
                <a:solidFill>
                  <a:schemeClr val="tx1"/>
                </a:solidFill>
              </a:rPr>
              <a:t>0</a:t>
            </a:r>
            <a:endParaRPr lang="pt-BR" sz="6600" dirty="0">
              <a:solidFill>
                <a:schemeClr val="tx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DB4C22E-B314-90D2-CAE3-4AB869B26686}"/>
              </a:ext>
            </a:extLst>
          </p:cNvPr>
          <p:cNvSpPr txBox="1"/>
          <p:nvPr/>
        </p:nvSpPr>
        <p:spPr>
          <a:xfrm>
            <a:off x="5240581" y="4091781"/>
            <a:ext cx="2164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8 BITS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8CFFAB5-51ED-E3CB-C213-3AC273BA585B}"/>
              </a:ext>
            </a:extLst>
          </p:cNvPr>
          <p:cNvSpPr txBox="1"/>
          <p:nvPr/>
        </p:nvSpPr>
        <p:spPr>
          <a:xfrm>
            <a:off x="5240581" y="4511696"/>
            <a:ext cx="2164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2"/>
                </a:solidFill>
              </a:rPr>
              <a:t>BYTE</a:t>
            </a:r>
          </a:p>
        </p:txBody>
      </p:sp>
    </p:spTree>
    <p:extLst>
      <p:ext uri="{BB962C8B-B14F-4D97-AF65-F5344CB8AC3E}">
        <p14:creationId xmlns:p14="http://schemas.microsoft.com/office/powerpoint/2010/main" val="3161980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>
            <a:spLocks noGrp="1"/>
          </p:cNvSpPr>
          <p:nvPr>
            <p:ph type="title"/>
          </p:nvPr>
        </p:nvSpPr>
        <p:spPr>
          <a:xfrm>
            <a:off x="577426" y="278765"/>
            <a:ext cx="814566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Calibri"/>
              <a:buNone/>
            </a:pPr>
            <a:r>
              <a:rPr lang="pt-BR" sz="4000" b="1" dirty="0">
                <a:solidFill>
                  <a:srgbClr val="00B0F0"/>
                </a:solidFill>
              </a:rPr>
              <a:t>REPRESENTAÇÃO DE DADOS</a:t>
            </a:r>
            <a:endParaRPr lang="pt-BR" dirty="0">
              <a:solidFill>
                <a:srgbClr val="00B0F0"/>
              </a:solidFill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330200" y="558800"/>
            <a:ext cx="247226" cy="72813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2;p3">
            <a:extLst>
              <a:ext uri="{FF2B5EF4-FFF2-40B4-BE49-F238E27FC236}">
                <a16:creationId xmlns:a16="http://schemas.microsoft.com/office/drawing/2014/main" id="{1084BA33-3F2C-155F-B6B5-51873B18BA22}"/>
              </a:ext>
            </a:extLst>
          </p:cNvPr>
          <p:cNvSpPr txBox="1">
            <a:spLocks/>
          </p:cNvSpPr>
          <p:nvPr/>
        </p:nvSpPr>
        <p:spPr>
          <a:xfrm>
            <a:off x="2714171" y="2766226"/>
            <a:ext cx="68785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2"/>
              </a:buClr>
              <a:buSzPts val="4000"/>
            </a:pPr>
            <a:r>
              <a:rPr lang="pt-BR" sz="4800" b="1" dirty="0">
                <a:solidFill>
                  <a:schemeClr val="tx1"/>
                </a:solidFill>
              </a:rPr>
              <a:t>0</a:t>
            </a:r>
            <a:endParaRPr lang="pt-BR" sz="6600" dirty="0">
              <a:solidFill>
                <a:schemeClr val="tx1"/>
              </a:solidFill>
            </a:endParaRPr>
          </a:p>
        </p:txBody>
      </p:sp>
      <p:sp>
        <p:nvSpPr>
          <p:cNvPr id="3" name="Google Shape;102;p3">
            <a:extLst>
              <a:ext uri="{FF2B5EF4-FFF2-40B4-BE49-F238E27FC236}">
                <a16:creationId xmlns:a16="http://schemas.microsoft.com/office/drawing/2014/main" id="{ADBBCA41-BD79-735D-5828-6974F8BA35CD}"/>
              </a:ext>
            </a:extLst>
          </p:cNvPr>
          <p:cNvSpPr txBox="1">
            <a:spLocks/>
          </p:cNvSpPr>
          <p:nvPr/>
        </p:nvSpPr>
        <p:spPr>
          <a:xfrm>
            <a:off x="7529163" y="2766219"/>
            <a:ext cx="68785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2"/>
              </a:buClr>
              <a:buSzPts val="4000"/>
            </a:pPr>
            <a:r>
              <a:rPr lang="pt-BR" sz="4800" b="1" dirty="0">
                <a:solidFill>
                  <a:schemeClr val="tx1"/>
                </a:solidFill>
              </a:rPr>
              <a:t>1</a:t>
            </a:r>
            <a:endParaRPr lang="pt-BR" sz="6600" dirty="0">
              <a:solidFill>
                <a:schemeClr val="tx1"/>
              </a:solidFill>
            </a:endParaRPr>
          </a:p>
        </p:txBody>
      </p:sp>
      <p:sp>
        <p:nvSpPr>
          <p:cNvPr id="7" name="Google Shape;102;p3">
            <a:extLst>
              <a:ext uri="{FF2B5EF4-FFF2-40B4-BE49-F238E27FC236}">
                <a16:creationId xmlns:a16="http://schemas.microsoft.com/office/drawing/2014/main" id="{9F7E1988-D083-B129-FC1F-9ACA67D9BA89}"/>
              </a:ext>
            </a:extLst>
          </p:cNvPr>
          <p:cNvSpPr txBox="1">
            <a:spLocks/>
          </p:cNvSpPr>
          <p:nvPr/>
        </p:nvSpPr>
        <p:spPr>
          <a:xfrm>
            <a:off x="3402027" y="2766225"/>
            <a:ext cx="68785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2"/>
              </a:buClr>
              <a:buSzPts val="4000"/>
            </a:pPr>
            <a:r>
              <a:rPr lang="pt-BR" sz="4800" b="1" dirty="0">
                <a:solidFill>
                  <a:schemeClr val="tx1"/>
                </a:solidFill>
              </a:rPr>
              <a:t>1</a:t>
            </a:r>
            <a:endParaRPr lang="pt-BR" sz="6600" dirty="0">
              <a:solidFill>
                <a:schemeClr val="tx1"/>
              </a:solidFill>
            </a:endParaRPr>
          </a:p>
        </p:txBody>
      </p:sp>
      <p:sp>
        <p:nvSpPr>
          <p:cNvPr id="8" name="Google Shape;102;p3">
            <a:extLst>
              <a:ext uri="{FF2B5EF4-FFF2-40B4-BE49-F238E27FC236}">
                <a16:creationId xmlns:a16="http://schemas.microsoft.com/office/drawing/2014/main" id="{176579E6-2F07-CF06-5544-9FAB05F33A11}"/>
              </a:ext>
            </a:extLst>
          </p:cNvPr>
          <p:cNvSpPr txBox="1">
            <a:spLocks/>
          </p:cNvSpPr>
          <p:nvPr/>
        </p:nvSpPr>
        <p:spPr>
          <a:xfrm>
            <a:off x="4089883" y="2766224"/>
            <a:ext cx="68785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2"/>
              </a:buClr>
              <a:buSzPts val="4000"/>
            </a:pPr>
            <a:r>
              <a:rPr lang="pt-BR" sz="4800" b="1" dirty="0">
                <a:solidFill>
                  <a:schemeClr val="tx1"/>
                </a:solidFill>
              </a:rPr>
              <a:t>0</a:t>
            </a:r>
            <a:endParaRPr lang="pt-BR" sz="6600" dirty="0">
              <a:solidFill>
                <a:schemeClr val="tx1"/>
              </a:solidFill>
            </a:endParaRPr>
          </a:p>
        </p:txBody>
      </p:sp>
      <p:sp>
        <p:nvSpPr>
          <p:cNvPr id="9" name="Google Shape;102;p3">
            <a:extLst>
              <a:ext uri="{FF2B5EF4-FFF2-40B4-BE49-F238E27FC236}">
                <a16:creationId xmlns:a16="http://schemas.microsoft.com/office/drawing/2014/main" id="{2944C6C8-6284-7A4F-9CAD-B19C5C6D2226}"/>
              </a:ext>
            </a:extLst>
          </p:cNvPr>
          <p:cNvSpPr txBox="1">
            <a:spLocks/>
          </p:cNvSpPr>
          <p:nvPr/>
        </p:nvSpPr>
        <p:spPr>
          <a:xfrm>
            <a:off x="4777739" y="2766219"/>
            <a:ext cx="68785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2"/>
              </a:buClr>
              <a:buSzPts val="4000"/>
            </a:pPr>
            <a:r>
              <a:rPr lang="pt-BR" sz="4800" b="1" dirty="0">
                <a:solidFill>
                  <a:schemeClr val="tx1"/>
                </a:solidFill>
              </a:rPr>
              <a:t>0</a:t>
            </a:r>
            <a:endParaRPr lang="pt-BR" sz="6600" dirty="0">
              <a:solidFill>
                <a:schemeClr val="tx1"/>
              </a:solidFill>
            </a:endParaRPr>
          </a:p>
        </p:txBody>
      </p:sp>
      <p:sp>
        <p:nvSpPr>
          <p:cNvPr id="10" name="Google Shape;102;p3">
            <a:extLst>
              <a:ext uri="{FF2B5EF4-FFF2-40B4-BE49-F238E27FC236}">
                <a16:creationId xmlns:a16="http://schemas.microsoft.com/office/drawing/2014/main" id="{FF6D599E-1A13-47DD-732A-21DEAB55049E}"/>
              </a:ext>
            </a:extLst>
          </p:cNvPr>
          <p:cNvSpPr txBox="1">
            <a:spLocks/>
          </p:cNvSpPr>
          <p:nvPr/>
        </p:nvSpPr>
        <p:spPr>
          <a:xfrm>
            <a:off x="5465595" y="2766219"/>
            <a:ext cx="68785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2"/>
              </a:buClr>
              <a:buSzPts val="4000"/>
            </a:pPr>
            <a:r>
              <a:rPr lang="pt-BR" sz="4800" b="1" dirty="0">
                <a:solidFill>
                  <a:schemeClr val="tx1"/>
                </a:solidFill>
              </a:rPr>
              <a:t>0</a:t>
            </a:r>
            <a:endParaRPr lang="pt-BR" sz="6600" dirty="0">
              <a:solidFill>
                <a:schemeClr val="tx1"/>
              </a:solidFill>
            </a:endParaRPr>
          </a:p>
        </p:txBody>
      </p:sp>
      <p:sp>
        <p:nvSpPr>
          <p:cNvPr id="11" name="Google Shape;102;p3">
            <a:extLst>
              <a:ext uri="{FF2B5EF4-FFF2-40B4-BE49-F238E27FC236}">
                <a16:creationId xmlns:a16="http://schemas.microsoft.com/office/drawing/2014/main" id="{C1E32C21-B9E5-362D-D86D-2472D5E3B91D}"/>
              </a:ext>
            </a:extLst>
          </p:cNvPr>
          <p:cNvSpPr txBox="1">
            <a:spLocks/>
          </p:cNvSpPr>
          <p:nvPr/>
        </p:nvSpPr>
        <p:spPr>
          <a:xfrm>
            <a:off x="6153451" y="2766219"/>
            <a:ext cx="68785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2"/>
              </a:buClr>
              <a:buSzPts val="4000"/>
            </a:pPr>
            <a:r>
              <a:rPr lang="pt-BR" sz="4800" b="1" dirty="0">
                <a:solidFill>
                  <a:schemeClr val="tx1"/>
                </a:solidFill>
              </a:rPr>
              <a:t>0</a:t>
            </a:r>
            <a:endParaRPr lang="pt-BR" sz="6600" dirty="0">
              <a:solidFill>
                <a:schemeClr val="tx1"/>
              </a:solidFill>
            </a:endParaRPr>
          </a:p>
        </p:txBody>
      </p:sp>
      <p:sp>
        <p:nvSpPr>
          <p:cNvPr id="12" name="Google Shape;102;p3">
            <a:extLst>
              <a:ext uri="{FF2B5EF4-FFF2-40B4-BE49-F238E27FC236}">
                <a16:creationId xmlns:a16="http://schemas.microsoft.com/office/drawing/2014/main" id="{BAC489A2-E07B-CB4C-E35D-213AFC7AEFD8}"/>
              </a:ext>
            </a:extLst>
          </p:cNvPr>
          <p:cNvSpPr txBox="1">
            <a:spLocks/>
          </p:cNvSpPr>
          <p:nvPr/>
        </p:nvSpPr>
        <p:spPr>
          <a:xfrm>
            <a:off x="6841307" y="2766219"/>
            <a:ext cx="68785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2"/>
              </a:buClr>
              <a:buSzPts val="4000"/>
            </a:pPr>
            <a:r>
              <a:rPr lang="pt-BR" sz="4800" b="1" dirty="0">
                <a:solidFill>
                  <a:schemeClr val="tx1"/>
                </a:solidFill>
              </a:rPr>
              <a:t>0</a:t>
            </a:r>
            <a:endParaRPr lang="pt-BR" sz="6600" dirty="0">
              <a:solidFill>
                <a:schemeClr val="tx1"/>
              </a:solidFill>
            </a:endParaRPr>
          </a:p>
        </p:txBody>
      </p:sp>
      <p:sp>
        <p:nvSpPr>
          <p:cNvPr id="4" name="Google Shape;102;p3">
            <a:extLst>
              <a:ext uri="{FF2B5EF4-FFF2-40B4-BE49-F238E27FC236}">
                <a16:creationId xmlns:a16="http://schemas.microsoft.com/office/drawing/2014/main" id="{154B15B6-31D1-6733-656E-091E67CB3266}"/>
              </a:ext>
            </a:extLst>
          </p:cNvPr>
          <p:cNvSpPr txBox="1">
            <a:spLocks/>
          </p:cNvSpPr>
          <p:nvPr/>
        </p:nvSpPr>
        <p:spPr>
          <a:xfrm>
            <a:off x="8217019" y="2766219"/>
            <a:ext cx="68785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2"/>
              </a:buClr>
              <a:buSzPts val="4000"/>
            </a:pPr>
            <a:r>
              <a:rPr lang="pt-BR" sz="4800" b="1" dirty="0">
                <a:solidFill>
                  <a:schemeClr val="tx1"/>
                </a:solidFill>
              </a:rPr>
              <a:t>=</a:t>
            </a:r>
            <a:endParaRPr lang="pt-BR" sz="6600" dirty="0">
              <a:solidFill>
                <a:schemeClr val="tx1"/>
              </a:solidFill>
            </a:endParaRPr>
          </a:p>
        </p:txBody>
      </p:sp>
      <p:sp>
        <p:nvSpPr>
          <p:cNvPr id="5" name="Google Shape;102;p3">
            <a:extLst>
              <a:ext uri="{FF2B5EF4-FFF2-40B4-BE49-F238E27FC236}">
                <a16:creationId xmlns:a16="http://schemas.microsoft.com/office/drawing/2014/main" id="{7C33DDB6-BBBD-70B0-E90B-4AF597EECC85}"/>
              </a:ext>
            </a:extLst>
          </p:cNvPr>
          <p:cNvSpPr txBox="1">
            <a:spLocks/>
          </p:cNvSpPr>
          <p:nvPr/>
        </p:nvSpPr>
        <p:spPr>
          <a:xfrm>
            <a:off x="8904875" y="2766218"/>
            <a:ext cx="68785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2"/>
              </a:buClr>
              <a:buSzPts val="4000"/>
            </a:pPr>
            <a:r>
              <a:rPr lang="pt-BR" sz="4800" b="1" dirty="0">
                <a:solidFill>
                  <a:schemeClr val="accent2"/>
                </a:solidFill>
              </a:rPr>
              <a:t>A</a:t>
            </a:r>
            <a:endParaRPr lang="pt-BR" sz="6600" dirty="0">
              <a:solidFill>
                <a:schemeClr val="accent2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5FCAE2C-396D-D67F-531F-A3ABB54A0102}"/>
              </a:ext>
            </a:extLst>
          </p:cNvPr>
          <p:cNvSpPr txBox="1"/>
          <p:nvPr/>
        </p:nvSpPr>
        <p:spPr>
          <a:xfrm>
            <a:off x="4951709" y="4090533"/>
            <a:ext cx="2741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CÓDIGO MULTIBYTE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67A98B6-0DCA-2AEF-BF9D-1CD2518AC92D}"/>
              </a:ext>
            </a:extLst>
          </p:cNvPr>
          <p:cNvSpPr txBox="1"/>
          <p:nvPr/>
        </p:nvSpPr>
        <p:spPr>
          <a:xfrm>
            <a:off x="5240581" y="4511696"/>
            <a:ext cx="2164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2"/>
                </a:solidFill>
              </a:rPr>
              <a:t>UTF - 8</a:t>
            </a:r>
          </a:p>
        </p:txBody>
      </p:sp>
    </p:spTree>
    <p:extLst>
      <p:ext uri="{BB962C8B-B14F-4D97-AF65-F5344CB8AC3E}">
        <p14:creationId xmlns:p14="http://schemas.microsoft.com/office/powerpoint/2010/main" val="3086928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>
            <a:spLocks noGrp="1"/>
          </p:cNvSpPr>
          <p:nvPr>
            <p:ph type="title"/>
          </p:nvPr>
        </p:nvSpPr>
        <p:spPr>
          <a:xfrm>
            <a:off x="577426" y="278765"/>
            <a:ext cx="814566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Calibri"/>
              <a:buNone/>
            </a:pPr>
            <a:r>
              <a:rPr lang="pt-BR" sz="4000" b="1" dirty="0">
                <a:solidFill>
                  <a:srgbClr val="00B0F0"/>
                </a:solidFill>
              </a:rPr>
              <a:t>REPRESENTAÇÃO DE DADOS</a:t>
            </a:r>
            <a:endParaRPr lang="pt-BR" dirty="0">
              <a:solidFill>
                <a:srgbClr val="00B0F0"/>
              </a:solidFill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330200" y="558800"/>
            <a:ext cx="247226" cy="72813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2;p3">
            <a:extLst>
              <a:ext uri="{FF2B5EF4-FFF2-40B4-BE49-F238E27FC236}">
                <a16:creationId xmlns:a16="http://schemas.microsoft.com/office/drawing/2014/main" id="{1084BA33-3F2C-155F-B6B5-51873B18BA22}"/>
              </a:ext>
            </a:extLst>
          </p:cNvPr>
          <p:cNvSpPr txBox="1">
            <a:spLocks/>
          </p:cNvSpPr>
          <p:nvPr/>
        </p:nvSpPr>
        <p:spPr>
          <a:xfrm>
            <a:off x="2175570" y="2766218"/>
            <a:ext cx="814566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2"/>
              </a:buClr>
              <a:buSzPts val="4000"/>
            </a:pPr>
            <a:r>
              <a:rPr lang="pt-BR" b="1" dirty="0">
                <a:solidFill>
                  <a:schemeClr val="tx1"/>
                </a:solidFill>
              </a:rPr>
              <a:t>1024 KB = 1MB</a:t>
            </a:r>
            <a:r>
              <a:rPr lang="pt-BR" sz="2000" b="1" dirty="0">
                <a:solidFill>
                  <a:schemeClr val="tx1"/>
                </a:solidFill>
              </a:rPr>
              <a:t>(MEGABYTE)</a:t>
            </a:r>
            <a:endParaRPr lang="pt-BR" sz="6600" dirty="0">
              <a:solidFill>
                <a:schemeClr val="tx1"/>
              </a:solidFill>
            </a:endParaRPr>
          </a:p>
        </p:txBody>
      </p:sp>
      <p:sp>
        <p:nvSpPr>
          <p:cNvPr id="13" name="Google Shape;102;p3">
            <a:extLst>
              <a:ext uri="{FF2B5EF4-FFF2-40B4-BE49-F238E27FC236}">
                <a16:creationId xmlns:a16="http://schemas.microsoft.com/office/drawing/2014/main" id="{0266CBA8-F86C-3678-CDDC-C90BC129C1EF}"/>
              </a:ext>
            </a:extLst>
          </p:cNvPr>
          <p:cNvSpPr txBox="1">
            <a:spLocks/>
          </p:cNvSpPr>
          <p:nvPr/>
        </p:nvSpPr>
        <p:spPr>
          <a:xfrm>
            <a:off x="2175570" y="1756728"/>
            <a:ext cx="814566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2"/>
              </a:buClr>
              <a:buSzPts val="4000"/>
            </a:pPr>
            <a:r>
              <a:rPr lang="pt-BR" b="1" dirty="0">
                <a:solidFill>
                  <a:schemeClr val="tx1"/>
                </a:solidFill>
              </a:rPr>
              <a:t>1024 BYTES = 1KB</a:t>
            </a:r>
            <a:r>
              <a:rPr lang="pt-BR" sz="2000" b="1" dirty="0">
                <a:solidFill>
                  <a:schemeClr val="tx1"/>
                </a:solidFill>
              </a:rPr>
              <a:t>(KBYTE)</a:t>
            </a:r>
            <a:endParaRPr lang="pt-BR" sz="6600" dirty="0">
              <a:solidFill>
                <a:schemeClr val="tx1"/>
              </a:solidFill>
            </a:endParaRPr>
          </a:p>
        </p:txBody>
      </p:sp>
      <p:sp>
        <p:nvSpPr>
          <p:cNvPr id="14" name="Google Shape;102;p3">
            <a:extLst>
              <a:ext uri="{FF2B5EF4-FFF2-40B4-BE49-F238E27FC236}">
                <a16:creationId xmlns:a16="http://schemas.microsoft.com/office/drawing/2014/main" id="{0427D292-1125-D5F1-72F3-BE9E5F4845A6}"/>
              </a:ext>
            </a:extLst>
          </p:cNvPr>
          <p:cNvSpPr txBox="1">
            <a:spLocks/>
          </p:cNvSpPr>
          <p:nvPr/>
        </p:nvSpPr>
        <p:spPr>
          <a:xfrm>
            <a:off x="2175570" y="3775708"/>
            <a:ext cx="814566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2"/>
              </a:buClr>
              <a:buSzPts val="4000"/>
            </a:pPr>
            <a:r>
              <a:rPr lang="pt-BR" b="1" dirty="0">
                <a:solidFill>
                  <a:schemeClr val="tx1"/>
                </a:solidFill>
              </a:rPr>
              <a:t>1024 MB = 1GB</a:t>
            </a:r>
            <a:r>
              <a:rPr lang="pt-BR" sz="2000" b="1" dirty="0">
                <a:solidFill>
                  <a:schemeClr val="tx1"/>
                </a:solidFill>
              </a:rPr>
              <a:t>(GIGABYTE)</a:t>
            </a:r>
            <a:endParaRPr lang="pt-BR" sz="6600" dirty="0">
              <a:solidFill>
                <a:schemeClr val="tx1"/>
              </a:solidFill>
            </a:endParaRPr>
          </a:p>
        </p:txBody>
      </p:sp>
      <p:sp>
        <p:nvSpPr>
          <p:cNvPr id="17" name="Google Shape;102;p3">
            <a:extLst>
              <a:ext uri="{FF2B5EF4-FFF2-40B4-BE49-F238E27FC236}">
                <a16:creationId xmlns:a16="http://schemas.microsoft.com/office/drawing/2014/main" id="{EB05FEBA-A663-0432-7E1A-811B6303DD7B}"/>
              </a:ext>
            </a:extLst>
          </p:cNvPr>
          <p:cNvSpPr txBox="1">
            <a:spLocks/>
          </p:cNvSpPr>
          <p:nvPr/>
        </p:nvSpPr>
        <p:spPr>
          <a:xfrm>
            <a:off x="2175570" y="4814600"/>
            <a:ext cx="814566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2"/>
              </a:buClr>
              <a:buSzPts val="4000"/>
            </a:pPr>
            <a:r>
              <a:rPr lang="pt-BR" b="1" dirty="0">
                <a:solidFill>
                  <a:schemeClr val="tx1"/>
                </a:solidFill>
              </a:rPr>
              <a:t>1024 GB = 1TB</a:t>
            </a:r>
            <a:r>
              <a:rPr lang="pt-BR" sz="2000" b="1" dirty="0">
                <a:solidFill>
                  <a:schemeClr val="tx1"/>
                </a:solidFill>
              </a:rPr>
              <a:t>(TERABYTE)</a:t>
            </a:r>
            <a:endParaRPr lang="pt-BR" sz="6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77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>
            <a:spLocks noGrp="1"/>
          </p:cNvSpPr>
          <p:nvPr>
            <p:ph type="title"/>
          </p:nvPr>
        </p:nvSpPr>
        <p:spPr>
          <a:xfrm>
            <a:off x="577426" y="278765"/>
            <a:ext cx="814566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Calibri"/>
              <a:buNone/>
            </a:pPr>
            <a:r>
              <a:rPr lang="pt-BR" sz="4000" b="1" dirty="0">
                <a:solidFill>
                  <a:srgbClr val="00B0F0"/>
                </a:solidFill>
              </a:rPr>
              <a:t>REPRESENTAÇÃO DE DADOS</a:t>
            </a:r>
            <a:endParaRPr lang="pt-BR" dirty="0">
              <a:solidFill>
                <a:srgbClr val="00B0F0"/>
              </a:solidFill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330200" y="558800"/>
            <a:ext cx="247226" cy="72813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2;p3">
            <a:extLst>
              <a:ext uri="{FF2B5EF4-FFF2-40B4-BE49-F238E27FC236}">
                <a16:creationId xmlns:a16="http://schemas.microsoft.com/office/drawing/2014/main" id="{1084BA33-3F2C-155F-B6B5-51873B18BA22}"/>
              </a:ext>
            </a:extLst>
          </p:cNvPr>
          <p:cNvSpPr txBox="1">
            <a:spLocks/>
          </p:cNvSpPr>
          <p:nvPr/>
        </p:nvSpPr>
        <p:spPr>
          <a:xfrm>
            <a:off x="4105969" y="2766218"/>
            <a:ext cx="3789801" cy="2299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2"/>
              </a:buClr>
              <a:buSzPts val="4000"/>
            </a:pPr>
            <a:r>
              <a:rPr lang="pt-BR" sz="6600" b="1" dirty="0">
                <a:solidFill>
                  <a:schemeClr val="tx1"/>
                </a:solidFill>
              </a:rPr>
              <a:t>MB</a:t>
            </a:r>
            <a:r>
              <a:rPr lang="pt-BR" sz="6000" b="1" dirty="0">
                <a:solidFill>
                  <a:schemeClr val="tx1"/>
                </a:solidFill>
              </a:rPr>
              <a:t> </a:t>
            </a:r>
            <a:r>
              <a:rPr lang="pt-BR" sz="71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≠ </a:t>
            </a:r>
            <a:r>
              <a:rPr lang="pt-BR" sz="60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Mb</a:t>
            </a:r>
            <a:endParaRPr lang="pt-BR" sz="3200" b="1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ctr">
              <a:buClr>
                <a:schemeClr val="accent2"/>
              </a:buClr>
              <a:buSzPts val="4000"/>
            </a:pPr>
            <a:endParaRPr lang="pt-BR" sz="6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612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>
            <a:spLocks noGrp="1"/>
          </p:cNvSpPr>
          <p:nvPr>
            <p:ph type="title"/>
          </p:nvPr>
        </p:nvSpPr>
        <p:spPr>
          <a:xfrm>
            <a:off x="577426" y="278765"/>
            <a:ext cx="814566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Calibri"/>
              <a:buNone/>
            </a:pPr>
            <a:r>
              <a:rPr lang="pt-BR" sz="4000" b="1" dirty="0">
                <a:solidFill>
                  <a:srgbClr val="00B0F0"/>
                </a:solidFill>
              </a:rPr>
              <a:t>REPRESENTAÇÃO DE DADOS</a:t>
            </a:r>
            <a:endParaRPr lang="pt-BR" dirty="0">
              <a:solidFill>
                <a:srgbClr val="00B0F0"/>
              </a:solidFill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330200" y="558800"/>
            <a:ext cx="247226" cy="72813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2;p3">
            <a:extLst>
              <a:ext uri="{FF2B5EF4-FFF2-40B4-BE49-F238E27FC236}">
                <a16:creationId xmlns:a16="http://schemas.microsoft.com/office/drawing/2014/main" id="{1084BA33-3F2C-155F-B6B5-51873B18BA22}"/>
              </a:ext>
            </a:extLst>
          </p:cNvPr>
          <p:cNvSpPr txBox="1">
            <a:spLocks/>
          </p:cNvSpPr>
          <p:nvPr/>
        </p:nvSpPr>
        <p:spPr>
          <a:xfrm>
            <a:off x="4105969" y="2766218"/>
            <a:ext cx="3789801" cy="2299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2"/>
              </a:buClr>
              <a:buSzPts val="4000"/>
            </a:pPr>
            <a:r>
              <a:rPr lang="pt-BR" sz="6600" b="1" dirty="0">
                <a:solidFill>
                  <a:schemeClr val="tx1"/>
                </a:solidFill>
              </a:rPr>
              <a:t>MB</a:t>
            </a:r>
            <a:r>
              <a:rPr lang="pt-BR" sz="6000" b="1" dirty="0">
                <a:solidFill>
                  <a:schemeClr val="tx1"/>
                </a:solidFill>
              </a:rPr>
              <a:t> </a:t>
            </a:r>
            <a:r>
              <a:rPr lang="pt-BR" sz="71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≠ </a:t>
            </a:r>
            <a:r>
              <a:rPr lang="pt-BR" sz="60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Mb</a:t>
            </a:r>
            <a:endParaRPr lang="pt-BR" sz="3200" b="1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ctr">
              <a:buClr>
                <a:schemeClr val="accent2"/>
              </a:buClr>
              <a:buSzPts val="4000"/>
            </a:pPr>
            <a:endParaRPr lang="pt-BR" sz="6600" dirty="0">
              <a:solidFill>
                <a:schemeClr val="tx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8A1CCF8-7D01-CA39-64F1-A9D8C58685BF}"/>
              </a:ext>
            </a:extLst>
          </p:cNvPr>
          <p:cNvSpPr txBox="1"/>
          <p:nvPr/>
        </p:nvSpPr>
        <p:spPr>
          <a:xfrm>
            <a:off x="2382680" y="3988933"/>
            <a:ext cx="2741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MEGABYTES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A2BBA63-0C84-9379-4E79-D54F05BFA7A8}"/>
              </a:ext>
            </a:extLst>
          </p:cNvPr>
          <p:cNvSpPr txBox="1"/>
          <p:nvPr/>
        </p:nvSpPr>
        <p:spPr>
          <a:xfrm>
            <a:off x="2440593" y="4389043"/>
            <a:ext cx="2626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2"/>
                </a:solidFill>
              </a:rPr>
              <a:t>ARMAZENAMENTO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645D582-D610-345E-B1E0-40CEC9F4F61E}"/>
              </a:ext>
            </a:extLst>
          </p:cNvPr>
          <p:cNvSpPr txBox="1"/>
          <p:nvPr/>
        </p:nvSpPr>
        <p:spPr>
          <a:xfrm>
            <a:off x="6732131" y="3988933"/>
            <a:ext cx="2741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MEGABITS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A717549-3212-9EE8-840F-EFD81BF70662}"/>
              </a:ext>
            </a:extLst>
          </p:cNvPr>
          <p:cNvSpPr txBox="1"/>
          <p:nvPr/>
        </p:nvSpPr>
        <p:spPr>
          <a:xfrm>
            <a:off x="7021003" y="4410096"/>
            <a:ext cx="2164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2"/>
                </a:solidFill>
              </a:rPr>
              <a:t>TRANSMISSÃO</a:t>
            </a:r>
          </a:p>
        </p:txBody>
      </p:sp>
    </p:spTree>
    <p:extLst>
      <p:ext uri="{BB962C8B-B14F-4D97-AF65-F5344CB8AC3E}">
        <p14:creationId xmlns:p14="http://schemas.microsoft.com/office/powerpoint/2010/main" val="2131444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>
            <a:spLocks noGrp="1"/>
          </p:cNvSpPr>
          <p:nvPr>
            <p:ph type="title"/>
          </p:nvPr>
        </p:nvSpPr>
        <p:spPr>
          <a:xfrm>
            <a:off x="577426" y="278765"/>
            <a:ext cx="814566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Calibri"/>
              <a:buNone/>
            </a:pPr>
            <a:r>
              <a:rPr lang="pt-BR" sz="4000" b="1" dirty="0">
                <a:solidFill>
                  <a:srgbClr val="00B0F0"/>
                </a:solidFill>
              </a:rPr>
              <a:t>COMO NOS CONECTAMOS?</a:t>
            </a:r>
            <a:endParaRPr lang="pt-BR" dirty="0">
              <a:solidFill>
                <a:srgbClr val="00B0F0"/>
              </a:solidFill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330200" y="558800"/>
            <a:ext cx="247226" cy="72813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AFBC77E-8623-4C31-5144-092200E10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26" y="2295224"/>
            <a:ext cx="2267552" cy="226755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672530E-9B98-13A5-4A6C-5B84F046E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474" y="2766218"/>
            <a:ext cx="1325564" cy="1325564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989EE202-4590-3512-8878-4F590F7605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2766218"/>
            <a:ext cx="1325563" cy="1325563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000B75C5-D833-A3CD-BA6B-E992541C30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04525" y="2248994"/>
            <a:ext cx="2394857" cy="2394857"/>
          </a:xfrm>
          <a:prstGeom prst="rect">
            <a:avLst/>
          </a:prstGeom>
        </p:spPr>
      </p:pic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D81D3063-6DD8-5A68-2603-DB0C9CB4C180}"/>
              </a:ext>
            </a:extLst>
          </p:cNvPr>
          <p:cNvCxnSpPr>
            <a:stCxn id="5" idx="3"/>
            <a:endCxn id="3" idx="1"/>
          </p:cNvCxnSpPr>
          <p:nvPr/>
        </p:nvCxnSpPr>
        <p:spPr>
          <a:xfrm>
            <a:off x="2844978" y="3429000"/>
            <a:ext cx="11424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674F0DA-C6DD-77B6-D657-A8723717BA1F}"/>
              </a:ext>
            </a:extLst>
          </p:cNvPr>
          <p:cNvCxnSpPr>
            <a:stCxn id="3" idx="3"/>
            <a:endCxn id="7" idx="1"/>
          </p:cNvCxnSpPr>
          <p:nvPr/>
        </p:nvCxnSpPr>
        <p:spPr>
          <a:xfrm>
            <a:off x="5313038" y="3429000"/>
            <a:ext cx="7829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96CD6ED9-205E-B983-FEE2-0C6CE1ADD2E0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7421563" y="3429000"/>
            <a:ext cx="782962" cy="174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8D0C9DFC-D4EB-F3FA-D368-2E3DDA78A116}"/>
              </a:ext>
            </a:extLst>
          </p:cNvPr>
          <p:cNvCxnSpPr/>
          <p:nvPr/>
        </p:nvCxnSpPr>
        <p:spPr>
          <a:xfrm flipV="1">
            <a:off x="1146629" y="5050971"/>
            <a:ext cx="0" cy="4064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ED535C36-9716-8144-FC8A-363088958653}"/>
              </a:ext>
            </a:extLst>
          </p:cNvPr>
          <p:cNvCxnSpPr>
            <a:cxnSpLocks/>
          </p:cNvCxnSpPr>
          <p:nvPr/>
        </p:nvCxnSpPr>
        <p:spPr>
          <a:xfrm>
            <a:off x="1146629" y="5050971"/>
            <a:ext cx="41217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67BECEA7-E794-0D57-B6ED-3D4E7861A649}"/>
              </a:ext>
            </a:extLst>
          </p:cNvPr>
          <p:cNvCxnSpPr>
            <a:cxnSpLocks/>
          </p:cNvCxnSpPr>
          <p:nvPr/>
        </p:nvCxnSpPr>
        <p:spPr>
          <a:xfrm>
            <a:off x="1558802" y="5039722"/>
            <a:ext cx="0" cy="62193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D2521372-5CB9-0D66-A0A2-D8F410BEE76C}"/>
              </a:ext>
            </a:extLst>
          </p:cNvPr>
          <p:cNvCxnSpPr>
            <a:cxnSpLocks/>
          </p:cNvCxnSpPr>
          <p:nvPr/>
        </p:nvCxnSpPr>
        <p:spPr>
          <a:xfrm>
            <a:off x="1558802" y="5661660"/>
            <a:ext cx="41217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508645CE-52DC-D3B9-BFEB-F133AA41395A}"/>
              </a:ext>
            </a:extLst>
          </p:cNvPr>
          <p:cNvCxnSpPr>
            <a:cxnSpLocks/>
          </p:cNvCxnSpPr>
          <p:nvPr/>
        </p:nvCxnSpPr>
        <p:spPr>
          <a:xfrm>
            <a:off x="1970975" y="5039722"/>
            <a:ext cx="0" cy="62193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44D86353-47D1-3F3D-ABD7-861840602111}"/>
              </a:ext>
            </a:extLst>
          </p:cNvPr>
          <p:cNvCxnSpPr>
            <a:cxnSpLocks/>
          </p:cNvCxnSpPr>
          <p:nvPr/>
        </p:nvCxnSpPr>
        <p:spPr>
          <a:xfrm>
            <a:off x="1970975" y="5050971"/>
            <a:ext cx="41217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3A46D9ED-6343-A68D-5D79-D777F242BCE8}"/>
              </a:ext>
            </a:extLst>
          </p:cNvPr>
          <p:cNvCxnSpPr/>
          <p:nvPr/>
        </p:nvCxnSpPr>
        <p:spPr>
          <a:xfrm flipV="1">
            <a:off x="2383148" y="5039722"/>
            <a:ext cx="0" cy="4064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o 30">
            <a:extLst>
              <a:ext uri="{FF2B5EF4-FFF2-40B4-BE49-F238E27FC236}">
                <a16:creationId xmlns:a16="http://schemas.microsoft.com/office/drawing/2014/main" id="{7947C23D-727B-9C45-6154-A08A5743B173}"/>
              </a:ext>
            </a:extLst>
          </p:cNvPr>
          <p:cNvSpPr/>
          <p:nvPr/>
        </p:nvSpPr>
        <p:spPr>
          <a:xfrm>
            <a:off x="4111161" y="4868986"/>
            <a:ext cx="533038" cy="914400"/>
          </a:xfrm>
          <a:prstGeom prst="arc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Arco 31">
            <a:extLst>
              <a:ext uri="{FF2B5EF4-FFF2-40B4-BE49-F238E27FC236}">
                <a16:creationId xmlns:a16="http://schemas.microsoft.com/office/drawing/2014/main" id="{0F7609AC-5B15-F8B3-6180-68CFAC35CC08}"/>
              </a:ext>
            </a:extLst>
          </p:cNvPr>
          <p:cNvSpPr/>
          <p:nvPr/>
        </p:nvSpPr>
        <p:spPr>
          <a:xfrm flipH="1" flipV="1">
            <a:off x="4644197" y="4806935"/>
            <a:ext cx="372091" cy="976449"/>
          </a:xfrm>
          <a:prstGeom prst="arc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Arco 32">
            <a:extLst>
              <a:ext uri="{FF2B5EF4-FFF2-40B4-BE49-F238E27FC236}">
                <a16:creationId xmlns:a16="http://schemas.microsoft.com/office/drawing/2014/main" id="{BE55C840-1468-4C20-C95D-53D4C155CDF5}"/>
              </a:ext>
            </a:extLst>
          </p:cNvPr>
          <p:cNvSpPr/>
          <p:nvPr/>
        </p:nvSpPr>
        <p:spPr>
          <a:xfrm flipV="1">
            <a:off x="4523335" y="4806933"/>
            <a:ext cx="611822" cy="976451"/>
          </a:xfrm>
          <a:prstGeom prst="arc">
            <a:avLst>
              <a:gd name="adj1" fmla="val 16200000"/>
              <a:gd name="adj2" fmla="val 119167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Arco 33">
            <a:extLst>
              <a:ext uri="{FF2B5EF4-FFF2-40B4-BE49-F238E27FC236}">
                <a16:creationId xmlns:a16="http://schemas.microsoft.com/office/drawing/2014/main" id="{3A0ED389-C6CE-B778-49CA-1F7093329BDC}"/>
              </a:ext>
            </a:extLst>
          </p:cNvPr>
          <p:cNvSpPr/>
          <p:nvPr/>
        </p:nvSpPr>
        <p:spPr>
          <a:xfrm flipH="1">
            <a:off x="5135156" y="4868984"/>
            <a:ext cx="487419" cy="914400"/>
          </a:xfrm>
          <a:prstGeom prst="arc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Arco 34">
            <a:extLst>
              <a:ext uri="{FF2B5EF4-FFF2-40B4-BE49-F238E27FC236}">
                <a16:creationId xmlns:a16="http://schemas.microsoft.com/office/drawing/2014/main" id="{52BAB5E2-0921-F316-116A-EB4DE588EA35}"/>
              </a:ext>
            </a:extLst>
          </p:cNvPr>
          <p:cNvSpPr/>
          <p:nvPr/>
        </p:nvSpPr>
        <p:spPr>
          <a:xfrm>
            <a:off x="5077540" y="4868982"/>
            <a:ext cx="533038" cy="914400"/>
          </a:xfrm>
          <a:prstGeom prst="arc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75E8EF9C-FE46-8EDE-66EC-25F3A6C9D5EE}"/>
              </a:ext>
            </a:extLst>
          </p:cNvPr>
          <p:cNvSpPr/>
          <p:nvPr/>
        </p:nvSpPr>
        <p:spPr>
          <a:xfrm flipH="1" flipV="1">
            <a:off x="5610576" y="4806931"/>
            <a:ext cx="372091" cy="976449"/>
          </a:xfrm>
          <a:prstGeom prst="arc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E8190CD9-45E5-7038-5E09-7A9E8AC36D7A}"/>
              </a:ext>
            </a:extLst>
          </p:cNvPr>
          <p:cNvSpPr/>
          <p:nvPr/>
        </p:nvSpPr>
        <p:spPr>
          <a:xfrm flipV="1">
            <a:off x="5489714" y="4806929"/>
            <a:ext cx="611822" cy="976451"/>
          </a:xfrm>
          <a:prstGeom prst="arc">
            <a:avLst>
              <a:gd name="adj1" fmla="val 16200000"/>
              <a:gd name="adj2" fmla="val 119167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409319B6-49E8-F425-DA62-0A37666E51F8}"/>
              </a:ext>
            </a:extLst>
          </p:cNvPr>
          <p:cNvSpPr/>
          <p:nvPr/>
        </p:nvSpPr>
        <p:spPr>
          <a:xfrm flipH="1">
            <a:off x="6096000" y="4868980"/>
            <a:ext cx="478961" cy="914400"/>
          </a:xfrm>
          <a:prstGeom prst="arc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0889694E-2065-3DEF-1E6D-865FB83E8126}"/>
              </a:ext>
            </a:extLst>
          </p:cNvPr>
          <p:cNvCxnSpPr/>
          <p:nvPr/>
        </p:nvCxnSpPr>
        <p:spPr>
          <a:xfrm>
            <a:off x="2643809" y="5039722"/>
            <a:ext cx="1550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90CF5662-4702-A449-D4AF-DD7CFF02F7E6}"/>
              </a:ext>
            </a:extLst>
          </p:cNvPr>
          <p:cNvCxnSpPr/>
          <p:nvPr/>
        </p:nvCxnSpPr>
        <p:spPr>
          <a:xfrm flipH="1">
            <a:off x="2574235" y="5350691"/>
            <a:ext cx="1536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710BEEF-A70F-0D35-16AD-1002C192B5BB}"/>
              </a:ext>
            </a:extLst>
          </p:cNvPr>
          <p:cNvSpPr txBox="1"/>
          <p:nvPr/>
        </p:nvSpPr>
        <p:spPr>
          <a:xfrm>
            <a:off x="2310821" y="4574025"/>
            <a:ext cx="20637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accent2"/>
                </a:solidFill>
              </a:rPr>
              <a:t>MO</a:t>
            </a:r>
            <a:r>
              <a:rPr lang="pt-BR" sz="1600" dirty="0">
                <a:solidFill>
                  <a:schemeClr val="tx1"/>
                </a:solidFill>
              </a:rPr>
              <a:t>DULAÇÃO</a:t>
            </a:r>
            <a:endParaRPr lang="pt-BR" sz="2000" dirty="0">
              <a:solidFill>
                <a:schemeClr val="tx1"/>
              </a:solidFill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7671DFEA-3E71-AFBE-C1C6-668F46E2A9A2}"/>
              </a:ext>
            </a:extLst>
          </p:cNvPr>
          <p:cNvSpPr txBox="1"/>
          <p:nvPr/>
        </p:nvSpPr>
        <p:spPr>
          <a:xfrm>
            <a:off x="2295071" y="5499800"/>
            <a:ext cx="20637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accent2"/>
                </a:solidFill>
              </a:rPr>
              <a:t>DEM</a:t>
            </a:r>
            <a:r>
              <a:rPr lang="pt-BR" sz="1600" dirty="0">
                <a:solidFill>
                  <a:schemeClr val="tx1"/>
                </a:solidFill>
              </a:rPr>
              <a:t>ODULAÇÃO</a:t>
            </a:r>
            <a:endParaRPr lang="pt-BR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3818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>
            <a:spLocks noGrp="1"/>
          </p:cNvSpPr>
          <p:nvPr>
            <p:ph type="title"/>
          </p:nvPr>
        </p:nvSpPr>
        <p:spPr>
          <a:xfrm>
            <a:off x="577426" y="278765"/>
            <a:ext cx="814566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Calibri"/>
              <a:buNone/>
            </a:pPr>
            <a:r>
              <a:rPr lang="pt-BR" sz="4000" b="1" dirty="0">
                <a:solidFill>
                  <a:srgbClr val="00B0F0"/>
                </a:solidFill>
              </a:rPr>
              <a:t>COMO NOS CONECTAMOS?</a:t>
            </a:r>
            <a:endParaRPr lang="pt-BR" dirty="0">
              <a:solidFill>
                <a:srgbClr val="00B0F0"/>
              </a:solidFill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330200" y="558800"/>
            <a:ext cx="247226" cy="72813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AFBC77E-8623-4C31-5144-092200E10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26" y="2295224"/>
            <a:ext cx="2267552" cy="226755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672530E-9B98-13A5-4A6C-5B84F046E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474" y="2766218"/>
            <a:ext cx="1325564" cy="1325564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000B75C5-D833-A3CD-BA6B-E992541C30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24135" y="2231571"/>
            <a:ext cx="2394857" cy="2394857"/>
          </a:xfrm>
          <a:prstGeom prst="rect">
            <a:avLst/>
          </a:prstGeom>
        </p:spPr>
      </p:pic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D81D3063-6DD8-5A68-2603-DB0C9CB4C180}"/>
              </a:ext>
            </a:extLst>
          </p:cNvPr>
          <p:cNvCxnSpPr>
            <a:stCxn id="5" idx="3"/>
            <a:endCxn id="3" idx="1"/>
          </p:cNvCxnSpPr>
          <p:nvPr/>
        </p:nvCxnSpPr>
        <p:spPr>
          <a:xfrm>
            <a:off x="2844978" y="3429000"/>
            <a:ext cx="11424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674F0DA-C6DD-77B6-D657-A8723717BA1F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>
            <a:off x="5313038" y="3429000"/>
            <a:ext cx="9110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áfico 24">
            <a:extLst>
              <a:ext uri="{FF2B5EF4-FFF2-40B4-BE49-F238E27FC236}">
                <a16:creationId xmlns:a16="http://schemas.microsoft.com/office/drawing/2014/main" id="{1A1AEC6D-7775-1BFD-E2B0-24D973DE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08012" y="2671358"/>
            <a:ext cx="1515284" cy="1515284"/>
          </a:xfrm>
          <a:prstGeom prst="rect">
            <a:avLst/>
          </a:prstGeom>
        </p:spPr>
      </p:pic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CEB19DC2-4190-7A13-569B-C7A3C630F981}"/>
              </a:ext>
            </a:extLst>
          </p:cNvPr>
          <p:cNvCxnSpPr>
            <a:stCxn id="11" idx="3"/>
            <a:endCxn id="25" idx="1"/>
          </p:cNvCxnSpPr>
          <p:nvPr/>
        </p:nvCxnSpPr>
        <p:spPr>
          <a:xfrm>
            <a:off x="8618992" y="3429000"/>
            <a:ext cx="16890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386E2A0C-CD3B-4561-05E3-327C4AADC513}"/>
              </a:ext>
            </a:extLst>
          </p:cNvPr>
          <p:cNvSpPr txBox="1"/>
          <p:nvPr/>
        </p:nvSpPr>
        <p:spPr>
          <a:xfrm>
            <a:off x="453813" y="2062294"/>
            <a:ext cx="20637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CLIENTE</a:t>
            </a:r>
            <a:endParaRPr lang="pt-BR" sz="2000" dirty="0">
              <a:solidFill>
                <a:schemeClr val="tx1"/>
              </a:solidFill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7B12E1E-5E84-9DEB-3ADD-79DAFEB3C1F5}"/>
              </a:ext>
            </a:extLst>
          </p:cNvPr>
          <p:cNvSpPr txBox="1"/>
          <p:nvPr/>
        </p:nvSpPr>
        <p:spPr>
          <a:xfrm>
            <a:off x="10033777" y="2123260"/>
            <a:ext cx="20637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SERVIDOR</a:t>
            </a:r>
            <a:endParaRPr lang="pt-BR" sz="2000" dirty="0">
              <a:solidFill>
                <a:schemeClr val="tx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8D9A5E5-B6AB-4A2D-9854-92A34B734B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63998" y="4933258"/>
            <a:ext cx="1332001" cy="1332001"/>
          </a:xfrm>
          <a:prstGeom prst="rect">
            <a:avLst/>
          </a:prstGeom>
        </p:spPr>
      </p:pic>
      <p:cxnSp>
        <p:nvCxnSpPr>
          <p:cNvPr id="7" name="Conector: Curvo 6">
            <a:extLst>
              <a:ext uri="{FF2B5EF4-FFF2-40B4-BE49-F238E27FC236}">
                <a16:creationId xmlns:a16="http://schemas.microsoft.com/office/drawing/2014/main" id="{40A41731-5FE8-46B1-B16F-0D2711C5E043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16200000" flipH="1">
            <a:off x="4619389" y="4122648"/>
            <a:ext cx="841476" cy="77974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D0062B5-19CB-4E0F-9DE9-AA69278ADA5E}"/>
              </a:ext>
            </a:extLst>
          </p:cNvPr>
          <p:cNvSpPr txBox="1"/>
          <p:nvPr/>
        </p:nvSpPr>
        <p:spPr>
          <a:xfrm>
            <a:off x="3874916" y="2492206"/>
            <a:ext cx="1538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dirty="0"/>
              <a:t>999.99.99.99</a:t>
            </a:r>
            <a:endParaRPr lang="pt-BR" sz="2000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C7F5FCB-937E-49F0-9AA8-AF63E30B6CAB}"/>
              </a:ext>
            </a:extLst>
          </p:cNvPr>
          <p:cNvSpPr txBox="1"/>
          <p:nvPr/>
        </p:nvSpPr>
        <p:spPr>
          <a:xfrm>
            <a:off x="10296593" y="3999609"/>
            <a:ext cx="1538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dirty="0"/>
              <a:t>9.999.999.99</a:t>
            </a:r>
            <a:endParaRPr lang="pt-BR" sz="2000" dirty="0"/>
          </a:p>
        </p:txBody>
      </p:sp>
      <p:cxnSp>
        <p:nvCxnSpPr>
          <p:cNvPr id="15" name="Conector: Curvo 14">
            <a:extLst>
              <a:ext uri="{FF2B5EF4-FFF2-40B4-BE49-F238E27FC236}">
                <a16:creationId xmlns:a16="http://schemas.microsoft.com/office/drawing/2014/main" id="{494F14B8-C0AE-4475-B001-3477E3E48CF4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>
            <a:off x="4466088" y="4061513"/>
            <a:ext cx="297911" cy="15377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: Curvo 17">
            <a:extLst>
              <a:ext uri="{FF2B5EF4-FFF2-40B4-BE49-F238E27FC236}">
                <a16:creationId xmlns:a16="http://schemas.microsoft.com/office/drawing/2014/main" id="{CAB66A6E-0EC1-4224-A8FB-440EED8526CD}"/>
              </a:ext>
            </a:extLst>
          </p:cNvPr>
          <p:cNvCxnSpPr>
            <a:cxnSpLocks/>
            <a:stCxn id="19" idx="0"/>
            <a:endCxn id="45" idx="0"/>
          </p:cNvCxnSpPr>
          <p:nvPr/>
        </p:nvCxnSpPr>
        <p:spPr>
          <a:xfrm rot="5400000" flipH="1" flipV="1">
            <a:off x="7670342" y="-903106"/>
            <a:ext cx="368946" cy="6421678"/>
          </a:xfrm>
          <a:prstGeom prst="curvedConnector3">
            <a:avLst>
              <a:gd name="adj1" fmla="val 1619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: Curvo 32">
            <a:extLst>
              <a:ext uri="{FF2B5EF4-FFF2-40B4-BE49-F238E27FC236}">
                <a16:creationId xmlns:a16="http://schemas.microsoft.com/office/drawing/2014/main" id="{692315E1-5EFE-4B4B-95A9-C6E9E18A718B}"/>
              </a:ext>
            </a:extLst>
          </p:cNvPr>
          <p:cNvCxnSpPr>
            <a:cxnSpLocks/>
          </p:cNvCxnSpPr>
          <p:nvPr/>
        </p:nvCxnSpPr>
        <p:spPr>
          <a:xfrm rot="5400000" flipH="1">
            <a:off x="7941670" y="992394"/>
            <a:ext cx="277159" cy="6415397"/>
          </a:xfrm>
          <a:prstGeom prst="curvedConnector3">
            <a:avLst>
              <a:gd name="adj1" fmla="val -824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9044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>
            <a:spLocks noGrp="1"/>
          </p:cNvSpPr>
          <p:nvPr>
            <p:ph type="title"/>
          </p:nvPr>
        </p:nvSpPr>
        <p:spPr>
          <a:xfrm>
            <a:off x="577426" y="278765"/>
            <a:ext cx="638042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Calibri"/>
              <a:buNone/>
            </a:pPr>
            <a:r>
              <a:rPr lang="pt-BR" sz="4000" b="1" dirty="0">
                <a:solidFill>
                  <a:srgbClr val="00B0F0"/>
                </a:solidFill>
              </a:rPr>
              <a:t>TERMOS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95" name="Google Shape;95;p2"/>
          <p:cNvSpPr txBox="1">
            <a:spLocks noGrp="1"/>
          </p:cNvSpPr>
          <p:nvPr>
            <p:ph type="body" idx="1"/>
          </p:nvPr>
        </p:nvSpPr>
        <p:spPr>
          <a:xfrm>
            <a:off x="732366" y="1538966"/>
            <a:ext cx="10727267" cy="445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pt-BR" sz="2000" dirty="0">
                <a:solidFill>
                  <a:srgbClr val="404040"/>
                </a:solidFill>
                <a:latin typeface="Roboto" panose="020B0604020202020204" charset="0"/>
              </a:rPr>
              <a:t>	</a:t>
            </a:r>
            <a:r>
              <a:rPr lang="pt-BR" sz="2600" dirty="0">
                <a:solidFill>
                  <a:srgbClr val="00B0F0"/>
                </a:solidFill>
                <a:latin typeface="Roboto" panose="020B0604020202020204" charset="0"/>
              </a:rPr>
              <a:t>IP: </a:t>
            </a:r>
            <a:r>
              <a:rPr lang="pt-BR" sz="2000" dirty="0">
                <a:solidFill>
                  <a:srgbClr val="404040"/>
                </a:solidFill>
                <a:latin typeface="Roboto" panose="020B0604020202020204" charset="0"/>
              </a:rPr>
              <a:t>É o identificador que permite que as informações sejam enviadas entre dispositivos em uma rede: ele contém as informações de localização e torna o dispositivo acessível para comunicação. A Internet precisa de um meio de distinguir diferentes computadores, roteadores e sites. O endereço IP providencia isso, além de ser uma parte essencial do funcionamento da Internet.</a:t>
            </a:r>
          </a:p>
          <a:p>
            <a:pPr marL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pt-BR" sz="2000" dirty="0">
              <a:solidFill>
                <a:srgbClr val="404040"/>
              </a:solidFill>
              <a:latin typeface="Roboto" panose="020B0604020202020204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pt-BR" sz="2000" dirty="0">
                <a:solidFill>
                  <a:srgbClr val="404040"/>
                </a:solidFill>
                <a:latin typeface="Roboto" panose="020B0604020202020204" charset="0"/>
              </a:rPr>
              <a:t>	</a:t>
            </a:r>
            <a:r>
              <a:rPr lang="pt-BR" sz="2000" dirty="0">
                <a:solidFill>
                  <a:srgbClr val="00B0F0"/>
                </a:solidFill>
                <a:latin typeface="Roboto" panose="020B0604020202020204" charset="0"/>
              </a:rPr>
              <a:t>DOMINIO:</a:t>
            </a:r>
            <a:r>
              <a:rPr lang="pt-BR" sz="2000" dirty="0">
                <a:solidFill>
                  <a:srgbClr val="404040"/>
                </a:solidFill>
                <a:latin typeface="Roboto" panose="020B0604020202020204" charset="0"/>
              </a:rPr>
              <a:t> É o endereço que as pessoas digitam em um navegador para encontrar um site, um nome próprio.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pt-BR" sz="2000" dirty="0">
              <a:solidFill>
                <a:srgbClr val="404040"/>
              </a:solidFill>
              <a:latin typeface="Roboto" panose="020B0604020202020204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pt-BR" sz="2000" dirty="0">
                <a:solidFill>
                  <a:srgbClr val="404040"/>
                </a:solidFill>
                <a:latin typeface="Roboto" panose="020B0604020202020204" charset="0"/>
              </a:rPr>
              <a:t>	</a:t>
            </a:r>
            <a:r>
              <a:rPr lang="pt-BR" sz="2000" dirty="0">
                <a:solidFill>
                  <a:srgbClr val="00B0F0"/>
                </a:solidFill>
                <a:latin typeface="Roboto" panose="020B0604020202020204" charset="0"/>
              </a:rPr>
              <a:t>HOSPEDAGEM: </a:t>
            </a:r>
            <a:r>
              <a:rPr lang="pt-BR" sz="2000" dirty="0">
                <a:solidFill>
                  <a:srgbClr val="404040"/>
                </a:solidFill>
                <a:latin typeface="Roboto" panose="020B0604020202020204" charset="0"/>
              </a:rPr>
              <a:t>É um serviço online que permite a publicação de um site ou aplicação na internet. Quando você adquire uma hospedagem, basicamente você está alugando um espaço dentro de um servidor. Nele ficam armazenados todos os arquivos e dados necessários para o bom funcionamento do site.</a:t>
            </a:r>
            <a:endParaRPr sz="2000" dirty="0"/>
          </a:p>
        </p:txBody>
      </p:sp>
      <p:sp>
        <p:nvSpPr>
          <p:cNvPr id="96" name="Google Shape;96;p2"/>
          <p:cNvSpPr/>
          <p:nvPr/>
        </p:nvSpPr>
        <p:spPr>
          <a:xfrm>
            <a:off x="330200" y="558800"/>
            <a:ext cx="247226" cy="72813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0509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>
            <a:spLocks noGrp="1"/>
          </p:cNvSpPr>
          <p:nvPr>
            <p:ph type="title"/>
          </p:nvPr>
        </p:nvSpPr>
        <p:spPr>
          <a:xfrm>
            <a:off x="577426" y="278765"/>
            <a:ext cx="638042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Calibri"/>
              <a:buNone/>
            </a:pPr>
            <a:r>
              <a:rPr lang="pt-BR" sz="3600" b="1" dirty="0">
                <a:solidFill>
                  <a:srgbClr val="00B0F0"/>
                </a:solidFill>
              </a:rPr>
              <a:t>1969 GUERRA FRIA - SPUTNIK</a:t>
            </a:r>
            <a:endParaRPr sz="4000" dirty="0">
              <a:solidFill>
                <a:srgbClr val="00B0F0"/>
              </a:solidFill>
            </a:endParaRPr>
          </a:p>
        </p:txBody>
      </p:sp>
      <p:sp>
        <p:nvSpPr>
          <p:cNvPr id="95" name="Google Shape;95;p2"/>
          <p:cNvSpPr txBox="1">
            <a:spLocks noGrp="1"/>
          </p:cNvSpPr>
          <p:nvPr>
            <p:ph type="body" idx="1"/>
          </p:nvPr>
        </p:nvSpPr>
        <p:spPr>
          <a:xfrm>
            <a:off x="330200" y="1566968"/>
            <a:ext cx="6380423" cy="4658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pt-BR" dirty="0">
                <a:solidFill>
                  <a:srgbClr val="404040"/>
                </a:solidFill>
                <a:latin typeface="Roboto" panose="020B0604020202020204" charset="0"/>
              </a:rPr>
              <a:t>O Sputnik foi o primeiro satélite artificial lançado no espaço. Foi lançado pela União Soviética em 4 de outubro de 1957. O Sputnik tinha uma forma esférica e pesava cerca de 83 kg. Ele foi lançado a bordo de um foguete chamado R-7, que também foi o primeiro veículo de lançamento intercontinental do mundo.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pt-BR" dirty="0">
              <a:solidFill>
                <a:srgbClr val="404040"/>
              </a:solidFill>
              <a:latin typeface="Roboto" panose="020B0604020202020204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pt-BR" dirty="0">
                <a:solidFill>
                  <a:srgbClr val="404040"/>
                </a:solidFill>
                <a:latin typeface="Roboto" panose="020B0604020202020204" charset="0"/>
              </a:rPr>
              <a:t>O lançamento do Sputnik marcou um momento significativo na história, pois foi o primeiro objeto feito pelo homem a ser colocado em órbita ao redor da Terra. Ele transmitia sinais de rádio, permitindo que pessoas em todo o mundo sintonizassem o som característico do "bipe" do Sputnik.</a:t>
            </a:r>
            <a:endParaRPr lang="pt-BR" dirty="0"/>
          </a:p>
        </p:txBody>
      </p:sp>
      <p:sp>
        <p:nvSpPr>
          <p:cNvPr id="96" name="Google Shape;96;p2"/>
          <p:cNvSpPr/>
          <p:nvPr/>
        </p:nvSpPr>
        <p:spPr>
          <a:xfrm>
            <a:off x="330200" y="558800"/>
            <a:ext cx="247226" cy="72813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109F160-18C2-CB3D-FD69-8D3FF8B637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66" r="37803"/>
          <a:stretch/>
        </p:blipFill>
        <p:spPr>
          <a:xfrm>
            <a:off x="6957848" y="0"/>
            <a:ext cx="5234151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72393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>
            <a:spLocks noGrp="1"/>
          </p:cNvSpPr>
          <p:nvPr>
            <p:ph type="title"/>
          </p:nvPr>
        </p:nvSpPr>
        <p:spPr>
          <a:xfrm>
            <a:off x="577426" y="278765"/>
            <a:ext cx="638042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Calibri"/>
              <a:buNone/>
            </a:pPr>
            <a:r>
              <a:rPr lang="pt-BR" sz="4000" b="1" dirty="0">
                <a:solidFill>
                  <a:srgbClr val="00B0F0"/>
                </a:solidFill>
              </a:rPr>
              <a:t>DARPA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103" name="Google Shape;103;p3"/>
          <p:cNvSpPr txBox="1">
            <a:spLocks noGrp="1"/>
          </p:cNvSpPr>
          <p:nvPr>
            <p:ph type="body" idx="1"/>
          </p:nvPr>
        </p:nvSpPr>
        <p:spPr>
          <a:xfrm>
            <a:off x="1061987" y="1375352"/>
            <a:ext cx="10068025" cy="2688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r>
              <a:rPr lang="pt-BR" dirty="0"/>
              <a:t>	A DARPA (Defense </a:t>
            </a:r>
            <a:r>
              <a:rPr lang="pt-BR" dirty="0" err="1"/>
              <a:t>Advanced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 </a:t>
            </a:r>
            <a:r>
              <a:rPr lang="pt-BR" dirty="0" err="1"/>
              <a:t>Projects</a:t>
            </a:r>
            <a:r>
              <a:rPr lang="pt-BR" dirty="0"/>
              <a:t> </a:t>
            </a:r>
            <a:r>
              <a:rPr lang="pt-BR" dirty="0" err="1"/>
              <a:t>Agency</a:t>
            </a:r>
            <a:r>
              <a:rPr lang="pt-BR" dirty="0"/>
              <a:t>) é uma agência do Departamento de Defesa dos Estados Unidos responsável pelo desenvolvimento e pesquisa de tecnologias avançadas com aplicações militares.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r>
              <a:rPr lang="pt-BR" dirty="0"/>
              <a:t>	Foi criada como uma resposta ao lançamento de Sputnik para garantir que os Estados Unidos não ficassem atrás em termos de tecnologia e inovação militar. Sua missão é impulsionar descobertas e inovações tecnológicas que possam fornecer uma vantagem estratégica para as forças armadas americanas.</a:t>
            </a:r>
            <a:endParaRPr dirty="0"/>
          </a:p>
        </p:txBody>
      </p:sp>
      <p:sp>
        <p:nvSpPr>
          <p:cNvPr id="104" name="Google Shape;104;p3"/>
          <p:cNvSpPr/>
          <p:nvPr/>
        </p:nvSpPr>
        <p:spPr>
          <a:xfrm>
            <a:off x="330200" y="558800"/>
            <a:ext cx="247226" cy="72813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CA7A7F9-D081-E854-41E6-45AD6E6133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844" b="4844"/>
          <a:stretch/>
        </p:blipFill>
        <p:spPr>
          <a:xfrm>
            <a:off x="330200" y="3862180"/>
            <a:ext cx="5765800" cy="28338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F432746-6070-5278-554F-1537368EF1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57" t="12063" r="21206" b="25953"/>
          <a:stretch/>
        </p:blipFill>
        <p:spPr>
          <a:xfrm>
            <a:off x="6096000" y="3862179"/>
            <a:ext cx="5765800" cy="2833895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2AACE14-15B4-E3DE-795F-FBD0F14A785E}"/>
              </a:ext>
            </a:extLst>
          </p:cNvPr>
          <p:cNvSpPr/>
          <p:nvPr/>
        </p:nvSpPr>
        <p:spPr>
          <a:xfrm>
            <a:off x="5592160" y="6209903"/>
            <a:ext cx="324704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8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Dewight</a:t>
            </a:r>
            <a:r>
              <a:rPr lang="pt-BR" sz="1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pt-BR" sz="1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isenhower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>
            <a:spLocks noGrp="1"/>
          </p:cNvSpPr>
          <p:nvPr>
            <p:ph type="title"/>
          </p:nvPr>
        </p:nvSpPr>
        <p:spPr>
          <a:xfrm>
            <a:off x="577426" y="278765"/>
            <a:ext cx="638042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Calibri"/>
              <a:buNone/>
            </a:pPr>
            <a:r>
              <a:rPr lang="pt-BR" sz="4000" b="1" dirty="0">
                <a:solidFill>
                  <a:srgbClr val="00B0F0"/>
                </a:solidFill>
              </a:rPr>
              <a:t>ARPANET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95" name="Google Shape;95;p2"/>
          <p:cNvSpPr txBox="1">
            <a:spLocks noGrp="1"/>
          </p:cNvSpPr>
          <p:nvPr>
            <p:ph type="body" idx="1"/>
          </p:nvPr>
        </p:nvSpPr>
        <p:spPr>
          <a:xfrm>
            <a:off x="732366" y="1538968"/>
            <a:ext cx="10727267" cy="1890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pt-BR" sz="2000" dirty="0">
                <a:solidFill>
                  <a:srgbClr val="404040"/>
                </a:solidFill>
                <a:latin typeface="Roboto" panose="020B0604020202020204" charset="0"/>
              </a:rPr>
              <a:t>	A ARPANET foi uma rede de computadores desenvolvida pelo Departamento de Defesa dos Estados Unidos na década de 1960. Foi a precursora da Internet moderna e foi criada com o objetivo de permitir a troca de informações entre instituições de pesquisa e universidades.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pt-BR" sz="2000" dirty="0">
              <a:solidFill>
                <a:srgbClr val="404040"/>
              </a:solidFill>
              <a:latin typeface="Roboto" panose="020B0604020202020204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pt-BR" sz="2000" dirty="0">
                <a:solidFill>
                  <a:srgbClr val="404040"/>
                </a:solidFill>
                <a:latin typeface="Roboto" panose="020B0604020202020204" charset="0"/>
              </a:rPr>
              <a:t>	Foi concebida como uma rede descentralizada, onde vários computadores estavam interligados por meio de linhas telefônicas de alta velocidade. Essa abordagem descentralizada permitiu que a rede continuasse funcionando mesmo em caso de falha em um dos computadores ou linhas de comunicação.</a:t>
            </a:r>
            <a:endParaRPr sz="2000" dirty="0"/>
          </a:p>
        </p:txBody>
      </p:sp>
      <p:sp>
        <p:nvSpPr>
          <p:cNvPr id="96" name="Google Shape;96;p2"/>
          <p:cNvSpPr/>
          <p:nvPr/>
        </p:nvSpPr>
        <p:spPr>
          <a:xfrm>
            <a:off x="330200" y="558800"/>
            <a:ext cx="247226" cy="72813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6A0D9A4-80D3-D537-B7B7-0EDFCAFCC5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7682" t="6370" r="-37750" b="21666"/>
          <a:stretch/>
        </p:blipFill>
        <p:spPr>
          <a:xfrm>
            <a:off x="0" y="3309257"/>
            <a:ext cx="12192000" cy="35487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93298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18B4C3C-1592-4FC9-289D-A22636D92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" y="-536"/>
            <a:ext cx="12191048" cy="6858536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7E21A6B5-1E19-7B6E-0AF5-0FC172ED2CEC}"/>
              </a:ext>
            </a:extLst>
          </p:cNvPr>
          <p:cNvSpPr/>
          <p:nvPr/>
        </p:nvSpPr>
        <p:spPr>
          <a:xfrm>
            <a:off x="0" y="-536"/>
            <a:ext cx="12191048" cy="6858536"/>
          </a:xfrm>
          <a:prstGeom prst="rect">
            <a:avLst/>
          </a:prstGeom>
          <a:solidFill>
            <a:srgbClr val="00B0F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675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>
            <a:spLocks noGrp="1"/>
          </p:cNvSpPr>
          <p:nvPr>
            <p:ph type="title"/>
          </p:nvPr>
        </p:nvSpPr>
        <p:spPr>
          <a:xfrm>
            <a:off x="577426" y="278765"/>
            <a:ext cx="638042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Calibri"/>
              <a:buNone/>
            </a:pPr>
            <a:r>
              <a:rPr lang="pt-BR" sz="4000" b="1" dirty="0">
                <a:solidFill>
                  <a:srgbClr val="00B0F0"/>
                </a:solidFill>
              </a:rPr>
              <a:t>NCP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95" name="Google Shape;95;p2"/>
          <p:cNvSpPr txBox="1">
            <a:spLocks noGrp="1"/>
          </p:cNvSpPr>
          <p:nvPr>
            <p:ph type="body" idx="1"/>
          </p:nvPr>
        </p:nvSpPr>
        <p:spPr>
          <a:xfrm>
            <a:off x="732366" y="1538966"/>
            <a:ext cx="10727267" cy="445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pt-BR" sz="2000" dirty="0">
                <a:solidFill>
                  <a:srgbClr val="404040"/>
                </a:solidFill>
                <a:latin typeface="Roboto" panose="020B0604020202020204" charset="0"/>
              </a:rPr>
              <a:t>	O NCP (Network </a:t>
            </a:r>
            <a:r>
              <a:rPr lang="pt-BR" sz="2000" dirty="0" err="1">
                <a:solidFill>
                  <a:srgbClr val="404040"/>
                </a:solidFill>
                <a:latin typeface="Roboto" panose="020B0604020202020204" charset="0"/>
              </a:rPr>
              <a:t>Control</a:t>
            </a:r>
            <a:r>
              <a:rPr lang="pt-BR" sz="2000" dirty="0">
                <a:solidFill>
                  <a:srgbClr val="404040"/>
                </a:solidFill>
                <a:latin typeface="Roboto" panose="020B060402020202020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Roboto" panose="020B0604020202020204" charset="0"/>
              </a:rPr>
              <a:t>Program</a:t>
            </a:r>
            <a:r>
              <a:rPr lang="pt-BR" sz="2000" dirty="0">
                <a:solidFill>
                  <a:srgbClr val="404040"/>
                </a:solidFill>
                <a:latin typeface="Roboto" panose="020B0604020202020204" charset="0"/>
              </a:rPr>
              <a:t>) foi um protocolo de comunicação usado na ARPANET, a precursora da Internet. Desenvolvido na década de 1970, o NCP foi o primeiro protocolo de rede amplamente utilizado para estabelecer conexões e transferir dados entre os computadores da rede.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pt-BR" sz="2000" dirty="0">
              <a:solidFill>
                <a:srgbClr val="404040"/>
              </a:solidFill>
              <a:latin typeface="Roboto" panose="020B0604020202020204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pt-BR" sz="2000" dirty="0">
                <a:solidFill>
                  <a:srgbClr val="404040"/>
                </a:solidFill>
                <a:latin typeface="Roboto" panose="020B0604020202020204" charset="0"/>
              </a:rPr>
              <a:t>Foi projetado para gerenciar a comunicação entre os nós (computadores) da ARPANET. Ele permitia que os computadores estabelecessem conexões lógicas, conhecidas como circuitos virtuais, por meio dos quais os dados podiam ser transmitidos. O NCP também lidava com a divisão e remontagem dos dados em pacotes menores para transporte eficiente pela rede.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pt-BR" sz="2000" dirty="0">
              <a:solidFill>
                <a:srgbClr val="404040"/>
              </a:solidFill>
              <a:latin typeface="Roboto" panose="020B0604020202020204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pt-BR" sz="2000" dirty="0">
                <a:solidFill>
                  <a:srgbClr val="404040"/>
                </a:solidFill>
                <a:latin typeface="Roboto" panose="020B0604020202020204" charset="0"/>
              </a:rPr>
              <a:t>No entanto, o NCP tinha algumas limitações. Ele não fornecia uma maneira eficiente de lidar com múltiplas conexões simultâneas ou com congestionamento na rede. Além disso, cada nó na ARPANET precisava implementar o NCP, o que dificultava a interoperabilidade entre diferentes sistemas.</a:t>
            </a:r>
            <a:endParaRPr sz="2000" dirty="0"/>
          </a:p>
        </p:txBody>
      </p:sp>
      <p:sp>
        <p:nvSpPr>
          <p:cNvPr id="96" name="Google Shape;96;p2"/>
          <p:cNvSpPr/>
          <p:nvPr/>
        </p:nvSpPr>
        <p:spPr>
          <a:xfrm>
            <a:off x="330200" y="558800"/>
            <a:ext cx="247226" cy="72813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0958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>
            <a:spLocks noGrp="1"/>
          </p:cNvSpPr>
          <p:nvPr>
            <p:ph type="title"/>
          </p:nvPr>
        </p:nvSpPr>
        <p:spPr>
          <a:xfrm>
            <a:off x="577426" y="278765"/>
            <a:ext cx="638042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Calibri"/>
              <a:buNone/>
            </a:pPr>
            <a:r>
              <a:rPr lang="pt-BR" sz="4000" b="1" dirty="0">
                <a:solidFill>
                  <a:srgbClr val="00B0F0"/>
                </a:solidFill>
              </a:rPr>
              <a:t>TCP/IP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103" name="Google Shape;103;p3"/>
          <p:cNvSpPr txBox="1">
            <a:spLocks noGrp="1"/>
          </p:cNvSpPr>
          <p:nvPr>
            <p:ph type="body" idx="1"/>
          </p:nvPr>
        </p:nvSpPr>
        <p:spPr>
          <a:xfrm>
            <a:off x="1061987" y="1375352"/>
            <a:ext cx="10068025" cy="5098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r>
              <a:rPr lang="pt-BR" dirty="0"/>
              <a:t>	</a:t>
            </a:r>
            <a:endParaRPr lang="pt-BR" sz="40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r>
              <a:rPr lang="pt-BR" sz="4000" dirty="0"/>
              <a:t>O TCP/IP (</a:t>
            </a:r>
            <a:r>
              <a:rPr lang="pt-BR" sz="4000" dirty="0" err="1"/>
              <a:t>Transmission</a:t>
            </a:r>
            <a:r>
              <a:rPr lang="pt-BR" sz="4000" dirty="0"/>
              <a:t> </a:t>
            </a:r>
            <a:r>
              <a:rPr lang="pt-BR" sz="4000" dirty="0" err="1"/>
              <a:t>Control</a:t>
            </a:r>
            <a:r>
              <a:rPr lang="pt-BR" sz="4000" dirty="0"/>
              <a:t> </a:t>
            </a:r>
            <a:r>
              <a:rPr lang="pt-BR" sz="4000" dirty="0" err="1"/>
              <a:t>Protocol</a:t>
            </a:r>
            <a:r>
              <a:rPr lang="pt-BR" sz="4000" dirty="0"/>
              <a:t>/Internet </a:t>
            </a:r>
            <a:r>
              <a:rPr lang="pt-BR" sz="4000" dirty="0" err="1"/>
              <a:t>Protocol</a:t>
            </a:r>
            <a:r>
              <a:rPr lang="pt-BR" sz="4000" dirty="0"/>
              <a:t>) é um conjunto de protocolos de comunicação usado para conectar computadores em redes, incluindo a Internet. Ele foi desenvolvido na década de 1970 e se tornou o protocolo padrão da Internet.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 lang="pt-BR" sz="40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r>
              <a:rPr lang="pt-BR" sz="4000" dirty="0"/>
              <a:t>Ele é composto por dois protocolos principais: o Protocolo de Controle de Transmissão (TCP) e o Protocolo Internet (IP). O TCP é responsável por dividir os dados em pacotes, enviar e receber esses pacotes de forma confiável e garantir a sequência correta de transmissão. Ele também lida com a detecção e recuperação de erros de transmissão.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 lang="pt-BR" sz="40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r>
              <a:rPr lang="pt-BR" sz="4000" dirty="0"/>
              <a:t>O IP, por sua vez, é responsável pelo endereçamento e roteamento dos pacotes de dados pela rede. Ele atribui um endereço IP único a cada dispositivo conectado à rede e permite que os pacotes sejam enviados de um dispositivo para outro, passando por roteadores e redes intermediárias.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 lang="pt-BR" sz="40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r>
              <a:rPr lang="pt-BR" sz="4000" dirty="0"/>
              <a:t>Além do TCP e IP, o conjunto TCP/IP inclui outros protocolos essenciais, como o Protocolo de Controle de Mensagens da Internet (ICMP), usado para enviar mensagens de controle e informações de erro, e o Protocolo de Resolução de Endereços da Internet (ARP), usado para mapear endereços IP em endereços físicos (MAC) para comunicação local.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 lang="pt-BR" sz="4000" dirty="0"/>
          </a:p>
        </p:txBody>
      </p:sp>
      <p:sp>
        <p:nvSpPr>
          <p:cNvPr id="104" name="Google Shape;104;p3"/>
          <p:cNvSpPr/>
          <p:nvPr/>
        </p:nvSpPr>
        <p:spPr>
          <a:xfrm>
            <a:off x="330200" y="558800"/>
            <a:ext cx="247226" cy="72813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719299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</TotalTime>
  <Words>1155</Words>
  <Application>Microsoft Office PowerPoint</Application>
  <PresentationFormat>Widescreen</PresentationFormat>
  <Paragraphs>136</Paragraphs>
  <Slides>38</Slides>
  <Notes>38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3" baseType="lpstr">
      <vt:lpstr>Roboto</vt:lpstr>
      <vt:lpstr>Arial</vt:lpstr>
      <vt:lpstr>Calibri</vt:lpstr>
      <vt:lpstr>Segoe UI</vt:lpstr>
      <vt:lpstr>Tema do Office</vt:lpstr>
      <vt:lpstr>INTERNET</vt:lpstr>
      <vt:lpstr>COMO SURGIU A INTERNET?</vt:lpstr>
      <vt:lpstr>HISTÓRIA</vt:lpstr>
      <vt:lpstr>1969 GUERRA FRIA - SPUTNIK</vt:lpstr>
      <vt:lpstr>DARPA</vt:lpstr>
      <vt:lpstr>ARPANET</vt:lpstr>
      <vt:lpstr>Apresentação do PowerPoint</vt:lpstr>
      <vt:lpstr>NCP</vt:lpstr>
      <vt:lpstr>TCP/IP</vt:lpstr>
      <vt:lpstr>DA ONDE VEM O NOME INTERNET?</vt:lpstr>
      <vt:lpstr>DA ONDE VEM O NOME INTERNET?</vt:lpstr>
      <vt:lpstr>DA ONDE VEM O NOME INTERNET?</vt:lpstr>
      <vt:lpstr>DA ONDE VEM O NOME INTERNET?</vt:lpstr>
      <vt:lpstr>DA ONDE VEM O NOME INTERNET?</vt:lpstr>
      <vt:lpstr>DA ONDE VEM O NOME INTERNET?</vt:lpstr>
      <vt:lpstr>Apresentação do PowerPoint</vt:lpstr>
      <vt:lpstr>COMO FUNCIONA A INTERNET</vt:lpstr>
      <vt:lpstr>COMO FUNCIONA A INTERNET</vt:lpstr>
      <vt:lpstr>COMO FUNCIONA A INTERNET</vt:lpstr>
      <vt:lpstr>COMO FUNCIONA A INTERNET</vt:lpstr>
      <vt:lpstr>HOW INTERNET WORKS? - VOX</vt:lpstr>
      <vt:lpstr>GOPHER CLIENT – EMM COMPUTERS</vt:lpstr>
      <vt:lpstr>TIM BENNERS LEE</vt:lpstr>
      <vt:lpstr>TIM BENNERS LEE</vt:lpstr>
      <vt:lpstr>TIM BENNERS LEE</vt:lpstr>
      <vt:lpstr>WORLD WIDE WEB</vt:lpstr>
      <vt:lpstr>Apresentação do PowerPoint</vt:lpstr>
      <vt:lpstr>Apresentação do PowerPoint</vt:lpstr>
      <vt:lpstr>REPRESENTAÇÃO DE DADOS</vt:lpstr>
      <vt:lpstr>REPRESENTAÇÃO DE DADOS</vt:lpstr>
      <vt:lpstr>REPRESENTAÇÃO DE DADOS</vt:lpstr>
      <vt:lpstr>REPRESENTAÇÃO DE DADOS</vt:lpstr>
      <vt:lpstr>REPRESENTAÇÃO DE DADOS</vt:lpstr>
      <vt:lpstr>REPRESENTAÇÃO DE DADOS</vt:lpstr>
      <vt:lpstr>REPRESENTAÇÃO DE DADOS</vt:lpstr>
      <vt:lpstr>COMO NOS CONECTAMOS?</vt:lpstr>
      <vt:lpstr>COMO NOS CONECTAMOS?</vt:lpstr>
      <vt:lpstr>TERMOS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HTML5 E CSS3</dc:title>
  <dc:creator>Victor Santos Rohod</dc:creator>
  <cp:lastModifiedBy>Professor</cp:lastModifiedBy>
  <cp:revision>9</cp:revision>
  <dcterms:created xsi:type="dcterms:W3CDTF">2023-02-01T16:31:13Z</dcterms:created>
  <dcterms:modified xsi:type="dcterms:W3CDTF">2023-06-13T13:46:12Z</dcterms:modified>
</cp:coreProperties>
</file>